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92" r:id="rId3"/>
    <p:sldId id="294" r:id="rId4"/>
    <p:sldId id="295" r:id="rId5"/>
    <p:sldId id="297" r:id="rId6"/>
    <p:sldId id="298" r:id="rId7"/>
    <p:sldId id="259" r:id="rId8"/>
    <p:sldId id="278" r:id="rId9"/>
    <p:sldId id="280" r:id="rId10"/>
    <p:sldId id="284" r:id="rId11"/>
    <p:sldId id="287" r:id="rId12"/>
    <p:sldId id="285" r:id="rId13"/>
    <p:sldId id="300" r:id="rId14"/>
    <p:sldId id="299" r:id="rId15"/>
    <p:sldId id="301" r:id="rId16"/>
    <p:sldId id="293" r:id="rId17"/>
    <p:sldId id="296" r:id="rId18"/>
    <p:sldId id="277" r:id="rId19"/>
    <p:sldId id="290" r:id="rId20"/>
    <p:sldId id="263" r:id="rId21"/>
    <p:sldId id="265" r:id="rId22"/>
    <p:sldId id="266" r:id="rId23"/>
    <p:sldId id="257" r:id="rId24"/>
    <p:sldId id="275" r:id="rId25"/>
    <p:sldId id="268" r:id="rId26"/>
    <p:sldId id="258" r:id="rId27"/>
    <p:sldId id="267" r:id="rId28"/>
    <p:sldId id="276" r:id="rId29"/>
    <p:sldId id="279" r:id="rId30"/>
    <p:sldId id="269" r:id="rId31"/>
    <p:sldId id="271" r:id="rId32"/>
    <p:sldId id="270" r:id="rId33"/>
    <p:sldId id="274" r:id="rId34"/>
    <p:sldId id="273" r:id="rId35"/>
    <p:sldId id="272" r:id="rId36"/>
    <p:sldId id="288" r:id="rId37"/>
    <p:sldId id="289" r:id="rId38"/>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5"/>
    <p:restoredTop sz="56732"/>
  </p:normalViewPr>
  <p:slideViewPr>
    <p:cSldViewPr snapToGrid="0">
      <p:cViewPr varScale="1">
        <p:scale>
          <a:sx n="62" d="100"/>
          <a:sy n="62" d="100"/>
        </p:scale>
        <p:origin x="2496"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293CB2-DE6D-40BA-87A8-FE7A9E0DB469}" type="doc">
      <dgm:prSet loTypeId="urn:microsoft.com/office/officeart/2008/layout/AlternatingHexagons" loCatId="list" qsTypeId="urn:microsoft.com/office/officeart/2005/8/quickstyle/simple1" qsCatId="simple" csTypeId="urn:microsoft.com/office/officeart/2005/8/colors/colorful1" csCatId="colorful"/>
      <dgm:spPr/>
      <dgm:t>
        <a:bodyPr/>
        <a:lstStyle/>
        <a:p>
          <a:endParaRPr lang="en-US"/>
        </a:p>
      </dgm:t>
    </dgm:pt>
    <dgm:pt modelId="{17D677BB-2BF0-404F-BF47-FFE23F7634C1}">
      <dgm:prSet/>
      <dgm:spPr/>
      <dgm:t>
        <a:bodyPr/>
        <a:lstStyle/>
        <a:p>
          <a:r>
            <a:rPr lang="en-SE"/>
            <a:t>Marcus Davidsson, COO, rAAVen</a:t>
          </a:r>
          <a:endParaRPr lang="en-US"/>
        </a:p>
      </dgm:t>
    </dgm:pt>
    <dgm:pt modelId="{2301DE8E-E7C1-4BF9-B653-7820D3A207D5}" type="parTrans" cxnId="{FF82C6DF-B61E-4B84-8145-98F3EDA83559}">
      <dgm:prSet/>
      <dgm:spPr/>
      <dgm:t>
        <a:bodyPr/>
        <a:lstStyle/>
        <a:p>
          <a:endParaRPr lang="en-US"/>
        </a:p>
      </dgm:t>
    </dgm:pt>
    <dgm:pt modelId="{C0E66F00-A830-4EF3-B2E4-01E2BDBED6D7}" type="sibTrans" cxnId="{FF82C6DF-B61E-4B84-8145-98F3EDA83559}">
      <dgm:prSet/>
      <dgm:spPr/>
      <dgm:t>
        <a:bodyPr/>
        <a:lstStyle/>
        <a:p>
          <a:endParaRPr lang="en-US"/>
        </a:p>
      </dgm:t>
    </dgm:pt>
    <dgm:pt modelId="{70E365B2-D3EA-41CA-9650-B6E2D3067D0E}">
      <dgm:prSet/>
      <dgm:spPr/>
      <dgm:t>
        <a:bodyPr/>
        <a:lstStyle/>
        <a:p>
          <a:r>
            <a:rPr lang="en-GB"/>
            <a:t>Patrick Aldrin-Kirk, CSO, rAAVen</a:t>
          </a:r>
          <a:endParaRPr lang="en-US"/>
        </a:p>
      </dgm:t>
    </dgm:pt>
    <dgm:pt modelId="{1E4343C9-F25C-4E2C-BB81-B678BC350614}" type="parTrans" cxnId="{75B8C728-4144-4DF7-85BB-CAEC585D3063}">
      <dgm:prSet/>
      <dgm:spPr/>
      <dgm:t>
        <a:bodyPr/>
        <a:lstStyle/>
        <a:p>
          <a:endParaRPr lang="en-US"/>
        </a:p>
      </dgm:t>
    </dgm:pt>
    <dgm:pt modelId="{457AD591-DE73-464B-BFB5-416A3FB79FE8}" type="sibTrans" cxnId="{75B8C728-4144-4DF7-85BB-CAEC585D3063}">
      <dgm:prSet/>
      <dgm:spPr/>
      <dgm:t>
        <a:bodyPr/>
        <a:lstStyle/>
        <a:p>
          <a:endParaRPr lang="en-US"/>
        </a:p>
      </dgm:t>
    </dgm:pt>
    <dgm:pt modelId="{6D518A86-062F-2743-BCF3-68645F7A915C}" type="pres">
      <dgm:prSet presAssocID="{28293CB2-DE6D-40BA-87A8-FE7A9E0DB469}" presName="Name0" presStyleCnt="0">
        <dgm:presLayoutVars>
          <dgm:chMax/>
          <dgm:chPref/>
          <dgm:dir/>
          <dgm:animLvl val="lvl"/>
        </dgm:presLayoutVars>
      </dgm:prSet>
      <dgm:spPr/>
    </dgm:pt>
    <dgm:pt modelId="{1DDEB020-CD79-C447-BF09-791DDD4215F5}" type="pres">
      <dgm:prSet presAssocID="{17D677BB-2BF0-404F-BF47-FFE23F7634C1}" presName="composite" presStyleCnt="0"/>
      <dgm:spPr/>
    </dgm:pt>
    <dgm:pt modelId="{6D60D386-AC3B-3C42-8B45-CDEC274A6FE8}" type="pres">
      <dgm:prSet presAssocID="{17D677BB-2BF0-404F-BF47-FFE23F7634C1}" presName="Parent1" presStyleLbl="node1" presStyleIdx="0" presStyleCnt="4">
        <dgm:presLayoutVars>
          <dgm:chMax val="1"/>
          <dgm:chPref val="1"/>
          <dgm:bulletEnabled val="1"/>
        </dgm:presLayoutVars>
      </dgm:prSet>
      <dgm:spPr/>
    </dgm:pt>
    <dgm:pt modelId="{1EFF55A5-0DF1-4A49-96DE-20FA316F739B}" type="pres">
      <dgm:prSet presAssocID="{17D677BB-2BF0-404F-BF47-FFE23F7634C1}" presName="Childtext1" presStyleLbl="revTx" presStyleIdx="0" presStyleCnt="2">
        <dgm:presLayoutVars>
          <dgm:chMax val="0"/>
          <dgm:chPref val="0"/>
          <dgm:bulletEnabled val="1"/>
        </dgm:presLayoutVars>
      </dgm:prSet>
      <dgm:spPr/>
    </dgm:pt>
    <dgm:pt modelId="{9A84653F-00FC-7D48-B33C-8E3307C9B01B}" type="pres">
      <dgm:prSet presAssocID="{17D677BB-2BF0-404F-BF47-FFE23F7634C1}" presName="BalanceSpacing" presStyleCnt="0"/>
      <dgm:spPr/>
    </dgm:pt>
    <dgm:pt modelId="{5DF450CB-6FC8-3A48-A980-03DC29904631}" type="pres">
      <dgm:prSet presAssocID="{17D677BB-2BF0-404F-BF47-FFE23F7634C1}" presName="BalanceSpacing1" presStyleCnt="0"/>
      <dgm:spPr/>
    </dgm:pt>
    <dgm:pt modelId="{125C7DDC-C452-C74F-9678-4067A4371778}" type="pres">
      <dgm:prSet presAssocID="{C0E66F00-A830-4EF3-B2E4-01E2BDBED6D7}" presName="Accent1Text" presStyleLbl="node1" presStyleIdx="1" presStyleCnt="4"/>
      <dgm:spPr/>
    </dgm:pt>
    <dgm:pt modelId="{4403582D-1C9E-0447-8A04-310B38308D19}" type="pres">
      <dgm:prSet presAssocID="{C0E66F00-A830-4EF3-B2E4-01E2BDBED6D7}" presName="spaceBetweenRectangles" presStyleCnt="0"/>
      <dgm:spPr/>
    </dgm:pt>
    <dgm:pt modelId="{E6B07C45-760F-A249-942D-F5F45A45E345}" type="pres">
      <dgm:prSet presAssocID="{70E365B2-D3EA-41CA-9650-B6E2D3067D0E}" presName="composite" presStyleCnt="0"/>
      <dgm:spPr/>
    </dgm:pt>
    <dgm:pt modelId="{3BD16E98-9FAB-F547-9BB6-F11108142023}" type="pres">
      <dgm:prSet presAssocID="{70E365B2-D3EA-41CA-9650-B6E2D3067D0E}" presName="Parent1" presStyleLbl="node1" presStyleIdx="2" presStyleCnt="4">
        <dgm:presLayoutVars>
          <dgm:chMax val="1"/>
          <dgm:chPref val="1"/>
          <dgm:bulletEnabled val="1"/>
        </dgm:presLayoutVars>
      </dgm:prSet>
      <dgm:spPr/>
    </dgm:pt>
    <dgm:pt modelId="{3EA17943-87AF-8C4D-B589-39F3432218A6}" type="pres">
      <dgm:prSet presAssocID="{70E365B2-D3EA-41CA-9650-B6E2D3067D0E}" presName="Childtext1" presStyleLbl="revTx" presStyleIdx="1" presStyleCnt="2">
        <dgm:presLayoutVars>
          <dgm:chMax val="0"/>
          <dgm:chPref val="0"/>
          <dgm:bulletEnabled val="1"/>
        </dgm:presLayoutVars>
      </dgm:prSet>
      <dgm:spPr/>
    </dgm:pt>
    <dgm:pt modelId="{5DDF8C0D-2D6C-A940-AD68-17E5B6305EC6}" type="pres">
      <dgm:prSet presAssocID="{70E365B2-D3EA-41CA-9650-B6E2D3067D0E}" presName="BalanceSpacing" presStyleCnt="0"/>
      <dgm:spPr/>
    </dgm:pt>
    <dgm:pt modelId="{1AD6E5D8-C845-BE49-A5BB-6482A3300C2D}" type="pres">
      <dgm:prSet presAssocID="{70E365B2-D3EA-41CA-9650-B6E2D3067D0E}" presName="BalanceSpacing1" presStyleCnt="0"/>
      <dgm:spPr/>
    </dgm:pt>
    <dgm:pt modelId="{B652A5AE-6A26-504D-A38B-7BDBB7B0EB64}" type="pres">
      <dgm:prSet presAssocID="{457AD591-DE73-464B-BFB5-416A3FB79FE8}" presName="Accent1Text" presStyleLbl="node1" presStyleIdx="3" presStyleCnt="4"/>
      <dgm:spPr/>
    </dgm:pt>
  </dgm:ptLst>
  <dgm:cxnLst>
    <dgm:cxn modelId="{75B8C728-4144-4DF7-85BB-CAEC585D3063}" srcId="{28293CB2-DE6D-40BA-87A8-FE7A9E0DB469}" destId="{70E365B2-D3EA-41CA-9650-B6E2D3067D0E}" srcOrd="1" destOrd="0" parTransId="{1E4343C9-F25C-4E2C-BB81-B678BC350614}" sibTransId="{457AD591-DE73-464B-BFB5-416A3FB79FE8}"/>
    <dgm:cxn modelId="{26D0B12B-597F-5140-AD21-7272E68E1B6B}" type="presOf" srcId="{17D677BB-2BF0-404F-BF47-FFE23F7634C1}" destId="{6D60D386-AC3B-3C42-8B45-CDEC274A6FE8}" srcOrd="0" destOrd="0" presId="urn:microsoft.com/office/officeart/2008/layout/AlternatingHexagons"/>
    <dgm:cxn modelId="{E4E722B3-3937-134A-8F80-EECB1EA3C1BD}" type="presOf" srcId="{28293CB2-DE6D-40BA-87A8-FE7A9E0DB469}" destId="{6D518A86-062F-2743-BCF3-68645F7A915C}" srcOrd="0" destOrd="0" presId="urn:microsoft.com/office/officeart/2008/layout/AlternatingHexagons"/>
    <dgm:cxn modelId="{C678A5B8-0519-8D4D-9BBF-F5AE67C16F3D}" type="presOf" srcId="{C0E66F00-A830-4EF3-B2E4-01E2BDBED6D7}" destId="{125C7DDC-C452-C74F-9678-4067A4371778}" srcOrd="0" destOrd="0" presId="urn:microsoft.com/office/officeart/2008/layout/AlternatingHexagons"/>
    <dgm:cxn modelId="{3A8715C6-B912-D944-81EF-D75A246A3099}" type="presOf" srcId="{70E365B2-D3EA-41CA-9650-B6E2D3067D0E}" destId="{3BD16E98-9FAB-F547-9BB6-F11108142023}" srcOrd="0" destOrd="0" presId="urn:microsoft.com/office/officeart/2008/layout/AlternatingHexagons"/>
    <dgm:cxn modelId="{FF82C6DF-B61E-4B84-8145-98F3EDA83559}" srcId="{28293CB2-DE6D-40BA-87A8-FE7A9E0DB469}" destId="{17D677BB-2BF0-404F-BF47-FFE23F7634C1}" srcOrd="0" destOrd="0" parTransId="{2301DE8E-E7C1-4BF9-B653-7820D3A207D5}" sibTransId="{C0E66F00-A830-4EF3-B2E4-01E2BDBED6D7}"/>
    <dgm:cxn modelId="{007F34EB-4369-1542-8C7E-C44D9B4F6BDA}" type="presOf" srcId="{457AD591-DE73-464B-BFB5-416A3FB79FE8}" destId="{B652A5AE-6A26-504D-A38B-7BDBB7B0EB64}" srcOrd="0" destOrd="0" presId="urn:microsoft.com/office/officeart/2008/layout/AlternatingHexagons"/>
    <dgm:cxn modelId="{C686E1D5-54E6-844D-89C7-ECDB6E204096}" type="presParOf" srcId="{6D518A86-062F-2743-BCF3-68645F7A915C}" destId="{1DDEB020-CD79-C447-BF09-791DDD4215F5}" srcOrd="0" destOrd="0" presId="urn:microsoft.com/office/officeart/2008/layout/AlternatingHexagons"/>
    <dgm:cxn modelId="{37A510B7-507D-C44A-A0D3-6DCE48A007EE}" type="presParOf" srcId="{1DDEB020-CD79-C447-BF09-791DDD4215F5}" destId="{6D60D386-AC3B-3C42-8B45-CDEC274A6FE8}" srcOrd="0" destOrd="0" presId="urn:microsoft.com/office/officeart/2008/layout/AlternatingHexagons"/>
    <dgm:cxn modelId="{F3E43BC7-F8E9-9244-BFB1-AA212A402325}" type="presParOf" srcId="{1DDEB020-CD79-C447-BF09-791DDD4215F5}" destId="{1EFF55A5-0DF1-4A49-96DE-20FA316F739B}" srcOrd="1" destOrd="0" presId="urn:microsoft.com/office/officeart/2008/layout/AlternatingHexagons"/>
    <dgm:cxn modelId="{72D06261-BB09-3B41-B873-697728A6A200}" type="presParOf" srcId="{1DDEB020-CD79-C447-BF09-791DDD4215F5}" destId="{9A84653F-00FC-7D48-B33C-8E3307C9B01B}" srcOrd="2" destOrd="0" presId="urn:microsoft.com/office/officeart/2008/layout/AlternatingHexagons"/>
    <dgm:cxn modelId="{A5AC6399-253A-2842-B437-B133A96FAD8D}" type="presParOf" srcId="{1DDEB020-CD79-C447-BF09-791DDD4215F5}" destId="{5DF450CB-6FC8-3A48-A980-03DC29904631}" srcOrd="3" destOrd="0" presId="urn:microsoft.com/office/officeart/2008/layout/AlternatingHexagons"/>
    <dgm:cxn modelId="{57C44AEE-B11C-934A-B930-A91F2243F744}" type="presParOf" srcId="{1DDEB020-CD79-C447-BF09-791DDD4215F5}" destId="{125C7DDC-C452-C74F-9678-4067A4371778}" srcOrd="4" destOrd="0" presId="urn:microsoft.com/office/officeart/2008/layout/AlternatingHexagons"/>
    <dgm:cxn modelId="{8507AE98-0605-6F42-82ED-E486289E25E2}" type="presParOf" srcId="{6D518A86-062F-2743-BCF3-68645F7A915C}" destId="{4403582D-1C9E-0447-8A04-310B38308D19}" srcOrd="1" destOrd="0" presId="urn:microsoft.com/office/officeart/2008/layout/AlternatingHexagons"/>
    <dgm:cxn modelId="{BBA51CE1-CCD1-9F4C-8482-82935848E675}" type="presParOf" srcId="{6D518A86-062F-2743-BCF3-68645F7A915C}" destId="{E6B07C45-760F-A249-942D-F5F45A45E345}" srcOrd="2" destOrd="0" presId="urn:microsoft.com/office/officeart/2008/layout/AlternatingHexagons"/>
    <dgm:cxn modelId="{4F185E83-889A-9C41-9023-8C3D96C4A9F1}" type="presParOf" srcId="{E6B07C45-760F-A249-942D-F5F45A45E345}" destId="{3BD16E98-9FAB-F547-9BB6-F11108142023}" srcOrd="0" destOrd="0" presId="urn:microsoft.com/office/officeart/2008/layout/AlternatingHexagons"/>
    <dgm:cxn modelId="{8361E1F5-A5FB-B14C-91C8-7EE5B311FCF4}" type="presParOf" srcId="{E6B07C45-760F-A249-942D-F5F45A45E345}" destId="{3EA17943-87AF-8C4D-B589-39F3432218A6}" srcOrd="1" destOrd="0" presId="urn:microsoft.com/office/officeart/2008/layout/AlternatingHexagons"/>
    <dgm:cxn modelId="{6B3BC527-0E7C-DA4B-A95F-F31F8CED6665}" type="presParOf" srcId="{E6B07C45-760F-A249-942D-F5F45A45E345}" destId="{5DDF8C0D-2D6C-A940-AD68-17E5B6305EC6}" srcOrd="2" destOrd="0" presId="urn:microsoft.com/office/officeart/2008/layout/AlternatingHexagons"/>
    <dgm:cxn modelId="{5E49623B-F586-6347-9E9A-2B33B3CB8A26}" type="presParOf" srcId="{E6B07C45-760F-A249-942D-F5F45A45E345}" destId="{1AD6E5D8-C845-BE49-A5BB-6482A3300C2D}" srcOrd="3" destOrd="0" presId="urn:microsoft.com/office/officeart/2008/layout/AlternatingHexagons"/>
    <dgm:cxn modelId="{2700AFC6-E3E0-9546-856E-D2E1ECEF7208}" type="presParOf" srcId="{E6B07C45-760F-A249-942D-F5F45A45E345}" destId="{B652A5AE-6A26-504D-A38B-7BDBB7B0EB64}"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0D386-AC3B-3C42-8B45-CDEC274A6FE8}">
      <dsp:nvSpPr>
        <dsp:cNvPr id="0" name=""/>
        <dsp:cNvSpPr/>
      </dsp:nvSpPr>
      <dsp:spPr>
        <a:xfrm rot="5400000">
          <a:off x="2641400" y="1303789"/>
          <a:ext cx="1734795" cy="1509272"/>
        </a:xfrm>
        <a:prstGeom prst="hexagon">
          <a:avLst>
            <a:gd name="adj" fmla="val 2500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SE" sz="1600" kern="1200"/>
            <a:t>Marcus Davidsson, COO, rAAVen</a:t>
          </a:r>
          <a:endParaRPr lang="en-US" sz="1600" kern="1200"/>
        </a:p>
      </dsp:txBody>
      <dsp:txXfrm rot="-5400000">
        <a:off x="2989356" y="1461367"/>
        <a:ext cx="1038882" cy="1194117"/>
      </dsp:txXfrm>
    </dsp:sp>
    <dsp:sp modelId="{1EFF55A5-0DF1-4A49-96DE-20FA316F739B}">
      <dsp:nvSpPr>
        <dsp:cNvPr id="0" name=""/>
        <dsp:cNvSpPr/>
      </dsp:nvSpPr>
      <dsp:spPr>
        <a:xfrm>
          <a:off x="4309232" y="1537987"/>
          <a:ext cx="1936032" cy="1040877"/>
        </a:xfrm>
        <a:prstGeom prst="rect">
          <a:avLst/>
        </a:prstGeom>
        <a:noFill/>
        <a:ln>
          <a:noFill/>
        </a:ln>
        <a:effectLst/>
      </dsp:spPr>
      <dsp:style>
        <a:lnRef idx="0">
          <a:scrgbClr r="0" g="0" b="0"/>
        </a:lnRef>
        <a:fillRef idx="0">
          <a:scrgbClr r="0" g="0" b="0"/>
        </a:fillRef>
        <a:effectRef idx="0">
          <a:scrgbClr r="0" g="0" b="0"/>
        </a:effectRef>
        <a:fontRef idx="minor"/>
      </dsp:style>
    </dsp:sp>
    <dsp:sp modelId="{125C7DDC-C452-C74F-9678-4067A4371778}">
      <dsp:nvSpPr>
        <dsp:cNvPr id="0" name=""/>
        <dsp:cNvSpPr/>
      </dsp:nvSpPr>
      <dsp:spPr>
        <a:xfrm rot="5400000">
          <a:off x="1011385" y="1303789"/>
          <a:ext cx="1734795" cy="1509272"/>
        </a:xfrm>
        <a:prstGeom prst="hexagon">
          <a:avLst>
            <a:gd name="adj" fmla="val 2500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359341" y="1461367"/>
        <a:ext cx="1038882" cy="1194117"/>
      </dsp:txXfrm>
    </dsp:sp>
    <dsp:sp modelId="{3BD16E98-9FAB-F547-9BB6-F11108142023}">
      <dsp:nvSpPr>
        <dsp:cNvPr id="0" name=""/>
        <dsp:cNvSpPr/>
      </dsp:nvSpPr>
      <dsp:spPr>
        <a:xfrm rot="5400000">
          <a:off x="1823270" y="2776284"/>
          <a:ext cx="1734795" cy="1509272"/>
        </a:xfrm>
        <a:prstGeom prst="hexagon">
          <a:avLst>
            <a:gd name="adj" fmla="val 2500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Patrick Aldrin-Kirk, CSO, rAAVen</a:t>
          </a:r>
          <a:endParaRPr lang="en-US" sz="1600" kern="1200"/>
        </a:p>
      </dsp:txBody>
      <dsp:txXfrm rot="-5400000">
        <a:off x="2171226" y="2933862"/>
        <a:ext cx="1038882" cy="1194117"/>
      </dsp:txXfrm>
    </dsp:sp>
    <dsp:sp modelId="{3EA17943-87AF-8C4D-B589-39F3432218A6}">
      <dsp:nvSpPr>
        <dsp:cNvPr id="0" name=""/>
        <dsp:cNvSpPr/>
      </dsp:nvSpPr>
      <dsp:spPr>
        <a:xfrm>
          <a:off x="0" y="3010482"/>
          <a:ext cx="1873579" cy="1040877"/>
        </a:xfrm>
        <a:prstGeom prst="rect">
          <a:avLst/>
        </a:prstGeom>
        <a:noFill/>
        <a:ln>
          <a:noFill/>
        </a:ln>
        <a:effectLst/>
      </dsp:spPr>
      <dsp:style>
        <a:lnRef idx="0">
          <a:scrgbClr r="0" g="0" b="0"/>
        </a:lnRef>
        <a:fillRef idx="0">
          <a:scrgbClr r="0" g="0" b="0"/>
        </a:fillRef>
        <a:effectRef idx="0">
          <a:scrgbClr r="0" g="0" b="0"/>
        </a:effectRef>
        <a:fontRef idx="minor"/>
      </dsp:style>
    </dsp:sp>
    <dsp:sp modelId="{B652A5AE-6A26-504D-A38B-7BDBB7B0EB64}">
      <dsp:nvSpPr>
        <dsp:cNvPr id="0" name=""/>
        <dsp:cNvSpPr/>
      </dsp:nvSpPr>
      <dsp:spPr>
        <a:xfrm rot="5400000">
          <a:off x="3453284" y="2776284"/>
          <a:ext cx="1734795" cy="1509272"/>
        </a:xfrm>
        <a:prstGeom prst="hexagon">
          <a:avLst>
            <a:gd name="adj" fmla="val 2500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01240" y="2933862"/>
        <a:ext cx="1038882" cy="1194117"/>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A0C597-7D45-724E-A7DA-C50BF88F6FB9}" type="datetimeFigureOut">
              <a:rPr lang="en-SE" smtClean="0"/>
              <a:t>2024-11-21</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910265-8449-AC4D-93C9-906856DA4FE5}" type="slidenum">
              <a:rPr lang="en-SE" smtClean="0"/>
              <a:t>‹#›</a:t>
            </a:fld>
            <a:endParaRPr lang="en-SE"/>
          </a:p>
        </p:txBody>
      </p:sp>
    </p:spTree>
    <p:extLst>
      <p:ext uri="{BB962C8B-B14F-4D97-AF65-F5344CB8AC3E}">
        <p14:creationId xmlns:p14="http://schemas.microsoft.com/office/powerpoint/2010/main" val="3470854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1</a:t>
            </a:fld>
            <a:endParaRPr lang="en-SE"/>
          </a:p>
        </p:txBody>
      </p:sp>
    </p:spTree>
    <p:extLst>
      <p:ext uri="{BB962C8B-B14F-4D97-AF65-F5344CB8AC3E}">
        <p14:creationId xmlns:p14="http://schemas.microsoft.com/office/powerpoint/2010/main" val="1131490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array contained 158,788 entries, created in the lab. Within the p007 library, 117,148 unique peptides were identified.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virus library contained 116,881 unique peptides, with 53,294 detected in infected tissue (RAAV-53) and 85,392 in infected tissue (RAAV-72)</a:t>
            </a:r>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10</a:t>
            </a:fld>
            <a:endParaRPr lang="en-SE"/>
          </a:p>
        </p:txBody>
      </p:sp>
    </p:spTree>
    <p:extLst>
      <p:ext uri="{BB962C8B-B14F-4D97-AF65-F5344CB8AC3E}">
        <p14:creationId xmlns:p14="http://schemas.microsoft.com/office/powerpoint/2010/main" val="1884649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-Relative Amino Acid Frequency Distribution.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height of each bar reflects the relative frequency of a specific amino acid, adjusted according to the total library,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aggregated from all peptides spanning that region. </a:t>
            </a:r>
            <a:endParaRPr lang="en-SE"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GB" dirty="0"/>
              <a:t>-Peptides from the highest peak (Fig. 4A, 4B) were hypothesized to demonstrate efficient retrograde transport and local infectivity in the rat brain, </a:t>
            </a:r>
          </a:p>
          <a:p>
            <a:r>
              <a:rPr lang="en-GB" dirty="0"/>
              <a:t>-marking them as prime candidates for further testing.</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SE" dirty="0"/>
              <a:t>-</a:t>
            </a:r>
            <a:r>
              <a:rPr lang="en-GB" dirty="0"/>
              <a:t>In vivo screening identified the top 25 peptides from proteins linked to multiple barcodes and consistently detected across samples (Fig. 4). </a:t>
            </a:r>
          </a:p>
          <a:p>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11</a:t>
            </a:fld>
            <a:endParaRPr lang="en-SE"/>
          </a:p>
        </p:txBody>
      </p:sp>
    </p:spTree>
    <p:extLst>
      <p:ext uri="{BB962C8B-B14F-4D97-AF65-F5344CB8AC3E}">
        <p14:creationId xmlns:p14="http://schemas.microsoft.com/office/powerpoint/2010/main" val="2698018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Bitmap plots of consensus motifs generated using the Hammock clustering approach, which utilizes a hidden Markov model (HMM) to align and identify recurring patterns across sequences.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 Consensus motifs of distinct peptides derived from different proteins. (D-F) Consensus motifs of three distinct peptides from the same protein.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t>
            </a:r>
            <a:r>
              <a:rPr lang="en-GB" sz="2800" dirty="0"/>
              <a:t>The Hammock approach used a hidden Markov model (HMM) to identify sequence patterns and group peptides based on sequence homology.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800" dirty="0"/>
              <a:t>-The y-axis, measured in bits, reflected information content at each motif position, with higher values indicating conserved residues and lower values indicating variability.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800"/>
              <a:t>-This </a:t>
            </a:r>
            <a:r>
              <a:rPr lang="en-GB" sz="2800" dirty="0"/>
              <a:t>analysis revealed conservation patterns and highlighted key residues critical for function or recognition.</a:t>
            </a:r>
            <a:endParaRPr lang="en-SE"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12</a:t>
            </a:fld>
            <a:endParaRPr lang="en-SE"/>
          </a:p>
        </p:txBody>
      </p:sp>
    </p:spTree>
    <p:extLst>
      <p:ext uri="{BB962C8B-B14F-4D97-AF65-F5344CB8AC3E}">
        <p14:creationId xmlns:p14="http://schemas.microsoft.com/office/powerpoint/2010/main" val="3700919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www.nature.com</a:t>
            </a:r>
            <a:r>
              <a:rPr lang="en-GB" dirty="0"/>
              <a:t>/articles/s41576-019-0205-4</a:t>
            </a:r>
          </a:p>
          <a:p>
            <a:r>
              <a:rPr lang="en-GB" dirty="0"/>
              <a:t>-rAAV vectors require host cells to synthesize double-stranded DNA. Self-complementary rAAV (</a:t>
            </a:r>
            <a:r>
              <a:rPr lang="en-GB" dirty="0" err="1"/>
              <a:t>scAAV</a:t>
            </a:r>
            <a:r>
              <a:rPr lang="en-GB" dirty="0"/>
              <a:t>) vectors bypass this</a:t>
            </a:r>
          </a:p>
          <a:p>
            <a:r>
              <a:rPr lang="en-GB" dirty="0"/>
              <a:t>by packaging DNA dimers, which form double-stranded DNA directly upon uncoating (</a:t>
            </a:r>
            <a:r>
              <a:rPr lang="en-GB" b="0" i="0" dirty="0">
                <a:solidFill>
                  <a:srgbClr val="4D5156"/>
                </a:solidFill>
                <a:effectLst/>
                <a:latin typeface="Arial" panose="020B0604020202020204" pitchFamily="34" charset="0"/>
              </a:rPr>
              <a:t>During virus entry, capsid shells are </a:t>
            </a:r>
          </a:p>
          <a:p>
            <a:r>
              <a:rPr lang="en-GB" b="0" i="0" dirty="0">
                <a:solidFill>
                  <a:srgbClr val="4D5156"/>
                </a:solidFill>
                <a:effectLst/>
                <a:latin typeface="Arial" panose="020B0604020202020204" pitchFamily="34" charset="0"/>
              </a:rPr>
              <a:t>primed and disassembled in a complex, tightly-regulated, multi-step process termed </a:t>
            </a:r>
            <a:r>
              <a:rPr lang="en-GB" b="1" i="0" dirty="0">
                <a:solidFill>
                  <a:srgbClr val="5F6368"/>
                </a:solidFill>
                <a:effectLst/>
                <a:latin typeface="Arial" panose="020B0604020202020204" pitchFamily="34" charset="0"/>
              </a:rPr>
              <a:t>uncoating</a:t>
            </a:r>
            <a:r>
              <a:rPr lang="en-GB" b="0" i="0" dirty="0">
                <a:solidFill>
                  <a:srgbClr val="4D5156"/>
                </a:solidFill>
                <a:effectLst/>
                <a:latin typeface="Arial" panose="020B0604020202020204" pitchFamily="34" charset="0"/>
              </a:rPr>
              <a:t>)</a:t>
            </a:r>
            <a:r>
              <a:rPr lang="en-GB" dirty="0"/>
              <a:t>.</a:t>
            </a:r>
          </a:p>
          <a:p>
            <a:endParaRPr lang="en-GB" dirty="0"/>
          </a:p>
          <a:p>
            <a:r>
              <a:rPr lang="en-GB" dirty="0"/>
              <a:t>-</a:t>
            </a:r>
            <a:r>
              <a:rPr lang="en-GB" b="0" i="0" dirty="0">
                <a:solidFill>
                  <a:srgbClr val="222222"/>
                </a:solidFill>
                <a:effectLst/>
                <a:latin typeface="Harding"/>
              </a:rPr>
              <a:t>Mutation of one inverted terminal repeat (ITR) on the AAV vector, which prevents the nicking of Rep protein, </a:t>
            </a:r>
          </a:p>
          <a:p>
            <a:r>
              <a:rPr lang="en-GB" b="0" i="0" dirty="0">
                <a:solidFill>
                  <a:srgbClr val="222222"/>
                </a:solidFill>
                <a:effectLst/>
                <a:latin typeface="Harding"/>
              </a:rPr>
              <a:t>can generate self-complementary AAV vector to enhance vector transduction. </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D910265-8449-AC4D-93C9-906856DA4FE5}" type="slidenum">
              <a:rPr lang="en-SE" smtClean="0"/>
              <a:t>16</a:t>
            </a:fld>
            <a:endParaRPr lang="en-SE"/>
          </a:p>
        </p:txBody>
      </p:sp>
    </p:spTree>
    <p:extLst>
      <p:ext uri="{BB962C8B-B14F-4D97-AF65-F5344CB8AC3E}">
        <p14:creationId xmlns:p14="http://schemas.microsoft.com/office/powerpoint/2010/main" val="1084404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www.biorxiv.org</a:t>
            </a:r>
            <a:r>
              <a:rPr lang="en-GB" dirty="0"/>
              <a:t>/content/10.1101/335372v1.full</a:t>
            </a:r>
          </a:p>
          <a:p>
            <a:r>
              <a:rPr lang="en-GB" dirty="0"/>
              <a:t>-The BRAVE approach leverages a library of AAV capsids engineered with peptides derived from synapse-targeting proteins to assess retrograde transport efficacy. </a:t>
            </a:r>
          </a:p>
          <a:p>
            <a:r>
              <a:rPr lang="en-GB" dirty="0"/>
              <a:t>-This involves computational peptide generation, incorporation of molecular barcodes, and AAV library synthesis for in vitro and in vivo screening. </a:t>
            </a:r>
          </a:p>
          <a:p>
            <a:r>
              <a:rPr lang="en-GB" dirty="0"/>
              <a:t>-Through iterative testing and sequencing, BRAVE identifies capsid variants with enhanced transport and infectivity, notably improving AAV tropism for specific brain regions and neuronal populations.</a:t>
            </a:r>
          </a:p>
          <a:p>
            <a:endParaRPr lang="en-GB" dirty="0"/>
          </a:p>
          <a:p>
            <a:r>
              <a:rPr lang="en-GB" dirty="0"/>
              <a:t>-high retrograde transport efficacy means that a viral vector (like AAV) can effectively deliver genetic material to neurons across connected brain regions</a:t>
            </a:r>
          </a:p>
          <a:p>
            <a:r>
              <a:rPr lang="en-GB" dirty="0"/>
              <a:t>-AAV (adeno-associated virus) capsid, in moving "backwards" along neurons from the axon terminals toward the cell body, and potentially further up the chain to connected neurons.</a:t>
            </a:r>
            <a:endParaRPr lang="en-S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10265-8449-AC4D-93C9-906856DA4FE5}" type="slidenum">
              <a:rPr kumimoji="0" lang="en-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0508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Total number of definitive Barcodes: 72745553 </a:t>
            </a:r>
          </a:p>
          <a:p>
            <a:r>
              <a:rPr lang="en-GB" dirty="0"/>
              <a:t>Total number of ambiguous Barcodes: 0</a:t>
            </a:r>
          </a:p>
          <a:p>
            <a:br>
              <a:rPr lang="en-GB" b="0" dirty="0">
                <a:solidFill>
                  <a:srgbClr val="9CDCFE"/>
                </a:solidFill>
                <a:effectLst/>
                <a:latin typeface="Menlo" panose="020B0609030804020204" pitchFamily="49" charset="0"/>
              </a:rPr>
            </a:br>
            <a:r>
              <a:rPr lang="en-GB" b="0" dirty="0" err="1">
                <a:solidFill>
                  <a:srgbClr val="9CDCFE"/>
                </a:solidFill>
                <a:effectLst/>
                <a:latin typeface="Menlo" panose="020B0609030804020204" pitchFamily="49" charset="0"/>
              </a:rPr>
              <a:t>RetainedBC</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length</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unique</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full.table</a:t>
            </a:r>
            <a:r>
              <a:rPr lang="en-GB" b="0" dirty="0" err="1">
                <a:solidFill>
                  <a:srgbClr val="569CD6"/>
                </a:solidFill>
                <a:effectLst/>
                <a:latin typeface="Menlo" panose="020B0609030804020204" pitchFamily="49" charset="0"/>
              </a:rPr>
              <a:t>$</a:t>
            </a:r>
            <a:r>
              <a:rPr lang="en-GB" b="0" dirty="0" err="1">
                <a:solidFill>
                  <a:srgbClr val="9CDCFE"/>
                </a:solidFill>
                <a:effectLst/>
                <a:latin typeface="Menlo" panose="020B0609030804020204" pitchFamily="49" charset="0"/>
              </a:rPr>
              <a:t>oldBC</a:t>
            </a:r>
            <a:r>
              <a:rPr lang="en-GB" b="0" dirty="0">
                <a:solidFill>
                  <a:srgbClr val="CCCCCC"/>
                </a:solidFill>
                <a:effectLst/>
                <a:latin typeface="Menlo" panose="020B0609030804020204" pitchFamily="49" charset="0"/>
              </a:rPr>
              <a:t>))</a:t>
            </a:r>
          </a:p>
          <a:p>
            <a:r>
              <a:rPr lang="en-GB" b="0" dirty="0" err="1">
                <a:solidFill>
                  <a:srgbClr val="9CDCFE"/>
                </a:solidFill>
                <a:effectLst/>
                <a:latin typeface="Menlo" panose="020B0609030804020204" pitchFamily="49" charset="0"/>
              </a:rPr>
              <a:t>scBC</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length</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unique</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full.table</a:t>
            </a:r>
            <a:r>
              <a:rPr lang="en-GB" b="0" dirty="0" err="1">
                <a:solidFill>
                  <a:srgbClr val="569CD6"/>
                </a:solidFill>
                <a:effectLst/>
                <a:latin typeface="Menlo" panose="020B0609030804020204" pitchFamily="49" charset="0"/>
              </a:rPr>
              <a:t>$</a:t>
            </a:r>
            <a:r>
              <a:rPr lang="en-GB" b="0" dirty="0" err="1">
                <a:solidFill>
                  <a:srgbClr val="9CDCFE"/>
                </a:solidFill>
                <a:effectLst/>
                <a:latin typeface="Menlo" panose="020B0609030804020204" pitchFamily="49" charset="0"/>
              </a:rPr>
              <a:t>BC</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paste</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"Original unique barcodes:"</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RetainedBC</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paste</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"SC reduced unique barcodes:"</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scBC</a:t>
            </a:r>
            <a:r>
              <a:rPr lang="en-GB" b="0" dirty="0">
                <a:solidFill>
                  <a:srgbClr val="CCCCCC"/>
                </a:solidFill>
                <a:effectLst/>
                <a:latin typeface="Menlo" panose="020B0609030804020204" pitchFamily="49" charset="0"/>
              </a:rPr>
              <a:t>))</a:t>
            </a:r>
          </a:p>
          <a:p>
            <a:endParaRPr lang="en-GB" b="0" dirty="0">
              <a:solidFill>
                <a:srgbClr val="CCCCCC"/>
              </a:solidFill>
              <a:effectLst/>
              <a:latin typeface="Menlo" panose="020B0609030804020204" pitchFamily="49" charset="0"/>
            </a:endParaRP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"Utilized reads......."</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err="1">
                <a:solidFill>
                  <a:srgbClr val="DCDCAA"/>
                </a:solidFill>
                <a:effectLst/>
                <a:latin typeface="Menlo" panose="020B0609030804020204" pitchFamily="49" charset="0"/>
              </a:rPr>
              <a:t>nrow</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full.table</a:t>
            </a:r>
            <a:r>
              <a:rPr lang="en-GB" b="0" dirty="0">
                <a:solidFill>
                  <a:srgbClr val="CCCCCC"/>
                </a:solidFill>
                <a:effectLst/>
                <a:latin typeface="Menlo" panose="020B0609030804020204" pitchFamily="49" charset="0"/>
              </a:rPr>
              <a:t>))</a:t>
            </a:r>
          </a:p>
          <a:p>
            <a:endParaRPr lang="en-GB" b="0" dirty="0">
              <a:solidFill>
                <a:srgbClr val="CCCCCC"/>
              </a:solidFill>
              <a:effectLst/>
              <a:latin typeface="Menlo" panose="020B0609030804020204" pitchFamily="49" charset="0"/>
            </a:endParaRP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"Clean multi-read barcodes......."</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err="1">
                <a:solidFill>
                  <a:srgbClr val="DCDCAA"/>
                </a:solidFill>
                <a:effectLst/>
                <a:latin typeface="Menlo" panose="020B0609030804020204" pitchFamily="49" charset="0"/>
              </a:rPr>
              <a:t>nrow</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temp.table.multi.clean</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"Chimeric multi-read barcodes......."</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length</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unique</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temp.table.multi</a:t>
            </a:r>
            <a:r>
              <a:rPr lang="en-GB" b="0" dirty="0" err="1">
                <a:solidFill>
                  <a:srgbClr val="569CD6"/>
                </a:solidFill>
                <a:effectLst/>
                <a:latin typeface="Menlo" panose="020B0609030804020204" pitchFamily="49" charset="0"/>
              </a:rPr>
              <a:t>$</a:t>
            </a:r>
            <a:r>
              <a:rPr lang="en-GB" b="0" dirty="0" err="1">
                <a:solidFill>
                  <a:srgbClr val="9CDCFE"/>
                </a:solidFill>
                <a:effectLst/>
                <a:latin typeface="Menlo" panose="020B0609030804020204" pitchFamily="49" charset="0"/>
              </a:rPr>
              <a:t>BC</a:t>
            </a:r>
            <a:r>
              <a:rPr lang="en-GB" b="0" dirty="0">
                <a:solidFill>
                  <a:srgbClr val="CCCCCC"/>
                </a:solidFill>
                <a:effectLst/>
                <a:latin typeface="Menlo" panose="020B0609030804020204" pitchFamily="49" charset="0"/>
              </a:rPr>
              <a:t>)))</a:t>
            </a:r>
          </a:p>
          <a:p>
            <a:endParaRPr lang="en-GB" b="0" dirty="0">
              <a:solidFill>
                <a:srgbClr val="CCCCCC"/>
              </a:solidFill>
              <a:effectLst/>
              <a:latin typeface="Menlo" panose="020B0609030804020204" pitchFamily="49" charset="0"/>
            </a:endParaRP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paste</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"Number of barcodes with false </a:t>
            </a:r>
            <a:r>
              <a:rPr lang="en-GB" b="0" dirty="0" err="1">
                <a:solidFill>
                  <a:srgbClr val="CE9178"/>
                </a:solidFill>
                <a:effectLst/>
                <a:latin typeface="Menlo" panose="020B0609030804020204" pitchFamily="49" charset="0"/>
              </a:rPr>
              <a:t>mCount</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DCDCAA"/>
                </a:solidFill>
                <a:effectLst/>
                <a:latin typeface="Menlo" panose="020B0609030804020204" pitchFamily="49" charset="0"/>
              </a:rPr>
              <a:t>nrow</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temp.table.multi</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mCount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&gt;</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tCount</a:t>
            </a:r>
            <a:r>
              <a:rPr lang="en-GB" b="0" dirty="0">
                <a:solidFill>
                  <a:srgbClr val="CCCCCC"/>
                </a:solidFill>
                <a:effectLst/>
                <a:latin typeface="Menlo" panose="020B0609030804020204" pitchFamily="49" charset="0"/>
              </a:rPr>
              <a:t>])))</a:t>
            </a:r>
          </a:p>
          <a:p>
            <a:br>
              <a:rPr lang="en-GB" b="0" dirty="0">
                <a:solidFill>
                  <a:srgbClr val="CCCCCC"/>
                </a:solidFill>
                <a:effectLst/>
                <a:latin typeface="Menlo" panose="020B0609030804020204" pitchFamily="49" charset="0"/>
              </a:rPr>
            </a:br>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paste</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"Total number of definitive Barcodes:"</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length</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grep</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"Def"</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temp.table.multi.consensus</a:t>
            </a:r>
            <a:r>
              <a:rPr lang="en-GB" b="0" dirty="0" err="1">
                <a:solidFill>
                  <a:srgbClr val="569CD6"/>
                </a:solidFill>
                <a:effectLst/>
                <a:latin typeface="Menlo" panose="020B0609030804020204" pitchFamily="49" charset="0"/>
              </a:rPr>
              <a:t>$</a:t>
            </a:r>
            <a:r>
              <a:rPr lang="en-GB" b="0" dirty="0" err="1">
                <a:solidFill>
                  <a:srgbClr val="9CDCFE"/>
                </a:solidFill>
                <a:effectLst/>
                <a:latin typeface="Menlo" panose="020B0609030804020204" pitchFamily="49" charset="0"/>
              </a:rPr>
              <a:t>Mode</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paste</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"Total number of ambiguous Barcodes:"</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length</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grep</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Amb</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temp.table.multi.consensus</a:t>
            </a:r>
            <a:r>
              <a:rPr lang="en-GB" b="0" dirty="0" err="1">
                <a:solidFill>
                  <a:srgbClr val="569CD6"/>
                </a:solidFill>
                <a:effectLst/>
                <a:latin typeface="Menlo" panose="020B0609030804020204" pitchFamily="49" charset="0"/>
              </a:rPr>
              <a:t>$</a:t>
            </a:r>
            <a:r>
              <a:rPr lang="en-GB" b="0" dirty="0" err="1">
                <a:solidFill>
                  <a:srgbClr val="9CDCFE"/>
                </a:solidFill>
                <a:effectLst/>
                <a:latin typeface="Menlo" panose="020B0609030804020204" pitchFamily="49" charset="0"/>
              </a:rPr>
              <a:t>Mode</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paste</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"Total number of single-read Barcodes:"</a:t>
            </a:r>
            <a:r>
              <a:rPr lang="en-GB" b="0" dirty="0">
                <a:solidFill>
                  <a:srgbClr val="CCCCCC"/>
                </a:solidFill>
                <a:effectLst/>
                <a:latin typeface="Menlo" panose="020B0609030804020204" pitchFamily="49" charset="0"/>
              </a:rPr>
              <a:t>, </a:t>
            </a:r>
            <a:r>
              <a:rPr lang="en-GB" b="0" dirty="0" err="1">
                <a:solidFill>
                  <a:srgbClr val="DCDCAA"/>
                </a:solidFill>
                <a:effectLst/>
                <a:latin typeface="Menlo" panose="020B0609030804020204" pitchFamily="49" charset="0"/>
              </a:rPr>
              <a:t>nrow</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temp.table.single</a:t>
            </a:r>
            <a:r>
              <a:rPr lang="en-GB" b="0" dirty="0">
                <a:solidFill>
                  <a:srgbClr val="CCCCCC"/>
                </a:solidFill>
                <a:effectLst/>
                <a:latin typeface="Menlo" panose="020B0609030804020204" pitchFamily="49" charset="0"/>
              </a:rPr>
              <a:t>)))</a:t>
            </a:r>
          </a:p>
          <a:p>
            <a:br>
              <a:rPr lang="en-GB" b="0" dirty="0">
                <a:solidFill>
                  <a:srgbClr val="CCCCCC"/>
                </a:solidFill>
                <a:effectLst/>
                <a:latin typeface="Menlo" panose="020B0609030804020204" pitchFamily="49" charset="0"/>
              </a:rPr>
            </a:br>
            <a:endParaRPr lang="en-GB" b="0" dirty="0">
              <a:solidFill>
                <a:srgbClr val="CCCCCC"/>
              </a:solidFill>
              <a:effectLst/>
              <a:latin typeface="Menlo" panose="020B0609030804020204" pitchFamily="49" charset="0"/>
            </a:endParaRPr>
          </a:p>
          <a:p>
            <a:endParaRPr lang="en-GB" b="0" dirty="0">
              <a:solidFill>
                <a:srgbClr val="CCCCCC"/>
              </a:solidFill>
              <a:effectLst/>
              <a:latin typeface="Menlo" panose="020B0609030804020204" pitchFamily="49" charset="0"/>
            </a:endParaRPr>
          </a:p>
          <a:p>
            <a:endParaRPr lang="en-GB" b="0" dirty="0">
              <a:solidFill>
                <a:srgbClr val="CCCCCC"/>
              </a:solidFill>
              <a:effectLst/>
              <a:latin typeface="Menlo" panose="020B0609030804020204" pitchFamily="49" charset="0"/>
            </a:endParaRPr>
          </a:p>
          <a:p>
            <a:endParaRPr lang="en-GB" b="0" dirty="0">
              <a:solidFill>
                <a:srgbClr val="CCCCCC"/>
              </a:solidFill>
              <a:effectLst/>
              <a:latin typeface="Menlo" panose="020B0609030804020204" pitchFamily="49" charset="0"/>
            </a:endParaRP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paste</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"Number of barcodes with false </a:t>
            </a:r>
            <a:r>
              <a:rPr lang="en-GB" b="0" dirty="0" err="1">
                <a:solidFill>
                  <a:srgbClr val="CE9178"/>
                </a:solidFill>
                <a:effectLst/>
                <a:latin typeface="Menlo" panose="020B0609030804020204" pitchFamily="49" charset="0"/>
              </a:rPr>
              <a:t>mCount</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DCDCAA"/>
                </a:solidFill>
                <a:effectLst/>
                <a:latin typeface="Menlo" panose="020B0609030804020204" pitchFamily="49" charset="0"/>
              </a:rPr>
              <a:t>nrow</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temp.table.multi</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mCount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&gt;</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tCount</a:t>
            </a:r>
            <a:r>
              <a:rPr lang="en-GB" b="0" dirty="0">
                <a:solidFill>
                  <a:srgbClr val="CCCCCC"/>
                </a:solidFill>
                <a:effectLst/>
                <a:latin typeface="Menlo" panose="020B0609030804020204" pitchFamily="49" charset="0"/>
              </a:rPr>
              <a:t>])))</a:t>
            </a:r>
          </a:p>
          <a:p>
            <a:br>
              <a:rPr lang="en-GB" b="0" dirty="0">
                <a:solidFill>
                  <a:srgbClr val="CCCCCC"/>
                </a:solidFill>
                <a:effectLst/>
                <a:latin typeface="Menlo" panose="020B0609030804020204" pitchFamily="49" charset="0"/>
              </a:rPr>
            </a:br>
            <a:endParaRPr lang="en-GB" b="0" dirty="0">
              <a:solidFill>
                <a:srgbClr val="CCCCCC"/>
              </a:solidFill>
              <a:effectLst/>
              <a:latin typeface="Menlo" panose="020B0609030804020204" pitchFamily="49" charset="0"/>
            </a:endParaRPr>
          </a:p>
          <a:p>
            <a:endParaRPr lang="en-GB" b="0" dirty="0">
              <a:solidFill>
                <a:srgbClr val="CCCCCC"/>
              </a:solidFill>
              <a:effectLst/>
              <a:latin typeface="Menlo" panose="020B0609030804020204" pitchFamily="49" charset="0"/>
            </a:endParaRPr>
          </a:p>
          <a:p>
            <a:endParaRPr lang="en-S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10265-8449-AC4D-93C9-906856DA4FE5}" type="slidenum">
              <a:rPr kumimoji="0" lang="en-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0416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MultiQC</a:t>
            </a:r>
            <a:r>
              <a:rPr lang="en-GB" dirty="0"/>
              <a:t> is run after trimming to consolidate and visualize QC reports from multiple samples, enabling quick assessment of trimming success. </a:t>
            </a:r>
          </a:p>
          <a:p>
            <a:r>
              <a:rPr lang="en-GB" dirty="0"/>
              <a:t>-By compiling post-trim metrics (e.g., read quality, read length, adapter content) from tools like </a:t>
            </a:r>
            <a:r>
              <a:rPr lang="en-GB" dirty="0" err="1"/>
              <a:t>FastQC</a:t>
            </a:r>
            <a:r>
              <a:rPr lang="en-GB" dirty="0"/>
              <a:t>, </a:t>
            </a:r>
          </a:p>
          <a:p>
            <a:r>
              <a:rPr lang="en-GB" dirty="0"/>
              <a:t>-</a:t>
            </a:r>
            <a:r>
              <a:rPr lang="en-GB" dirty="0" err="1"/>
              <a:t>MultiQC</a:t>
            </a:r>
            <a:r>
              <a:rPr lang="en-GB" dirty="0"/>
              <a:t> provides a comprehensive summary that indicates data readiness for downstream analysis.</a:t>
            </a:r>
            <a:endParaRPr lang="en-S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10265-8449-AC4D-93C9-906856DA4FE5}" type="slidenum">
              <a:rPr kumimoji="0" lang="en-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41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21</a:t>
            </a:fld>
            <a:endParaRPr lang="en-SE"/>
          </a:p>
        </p:txBody>
      </p:sp>
    </p:spTree>
    <p:extLst>
      <p:ext uri="{BB962C8B-B14F-4D97-AF65-F5344CB8AC3E}">
        <p14:creationId xmlns:p14="http://schemas.microsoft.com/office/powerpoint/2010/main" val="2591048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22</a:t>
            </a:fld>
            <a:endParaRPr lang="en-SE"/>
          </a:p>
        </p:txBody>
      </p:sp>
    </p:spTree>
    <p:extLst>
      <p:ext uri="{BB962C8B-B14F-4D97-AF65-F5344CB8AC3E}">
        <p14:creationId xmlns:p14="http://schemas.microsoft.com/office/powerpoint/2010/main" val="3343306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tail -n +2 5_fragment_barcode_library.txt | </a:t>
            </a:r>
            <a:r>
              <a:rPr lang="en-GB" sz="1200" dirty="0" err="1"/>
              <a:t>wc</a:t>
            </a:r>
            <a:r>
              <a:rPr lang="en-GB" sz="1200" dirty="0"/>
              <a:t> –l 113150190</a:t>
            </a:r>
          </a:p>
          <a:p>
            <a:r>
              <a:rPr lang="en-GB" dirty="0"/>
              <a:t>## LUT frag-bar-lib ## --apply for p005, p006, p007</a:t>
            </a:r>
          </a:p>
          <a:p>
            <a:r>
              <a:rPr lang="en-GB" dirty="0" err="1"/>
              <a:t>mkdir</a:t>
            </a:r>
            <a:r>
              <a:rPr lang="en-GB" dirty="0"/>
              <a:t> 01_LUT</a:t>
            </a:r>
          </a:p>
          <a:p>
            <a:r>
              <a:rPr lang="en-GB" dirty="0" err="1"/>
              <a:t>sbatch</a:t>
            </a:r>
            <a:r>
              <a:rPr lang="en-GB" dirty="0"/>
              <a:t> /home/</a:t>
            </a:r>
            <a:r>
              <a:rPr lang="en-GB" dirty="0" err="1"/>
              <a:t>hooimin</a:t>
            </a:r>
            <a:r>
              <a:rPr lang="en-GB" dirty="0"/>
              <a:t>/lu2024-17-19/RAAV-60/scripts/</a:t>
            </a:r>
            <a:r>
              <a:rPr lang="en-GB" dirty="0" err="1"/>
              <a:t>LUT_final.sh</a:t>
            </a:r>
            <a:endParaRPr lang="en-GB" dirty="0"/>
          </a:p>
          <a:p>
            <a:r>
              <a:rPr lang="en-GB" dirty="0"/>
              <a:t>5_fragment_barcode_library.txt</a:t>
            </a:r>
          </a:p>
          <a:p>
            <a:endParaRPr lang="en-GB" dirty="0"/>
          </a:p>
          <a:p>
            <a:r>
              <a:rPr lang="en-GB" b="1" dirty="0">
                <a:solidFill>
                  <a:srgbClr val="569CD6"/>
                </a:solidFill>
                <a:effectLst/>
                <a:latin typeface="Menlo" panose="020B0609030804020204" pitchFamily="49" charset="0"/>
              </a:rPr>
              <a:t>### Sort unique library (after paired) ### --apply to all p005,p006, p007</a:t>
            </a:r>
            <a:endParaRPr lang="en-GB" b="0" dirty="0">
              <a:solidFill>
                <a:srgbClr val="CCCCCC"/>
              </a:solidFill>
              <a:effectLst/>
              <a:latin typeface="Menlo" panose="020B0609030804020204" pitchFamily="49" charset="0"/>
            </a:endParaRPr>
          </a:p>
          <a:p>
            <a:r>
              <a:rPr lang="en-GB" b="1" dirty="0">
                <a:solidFill>
                  <a:srgbClr val="569CD6"/>
                </a:solidFill>
                <a:effectLst/>
                <a:latin typeface="Menlo" panose="020B0609030804020204" pitchFamily="49" charset="0"/>
              </a:rPr>
              <a:t>#### please </a:t>
            </a:r>
            <a:r>
              <a:rPr lang="en-GB" b="1" dirty="0" err="1">
                <a:solidFill>
                  <a:srgbClr val="569CD6"/>
                </a:solidFill>
                <a:effectLst/>
                <a:latin typeface="Menlo" panose="020B0609030804020204" pitchFamily="49" charset="0"/>
              </a:rPr>
              <a:t>mkdir</a:t>
            </a:r>
            <a:r>
              <a:rPr lang="en-GB" b="1" dirty="0">
                <a:solidFill>
                  <a:srgbClr val="569CD6"/>
                </a:solidFill>
                <a:effectLst/>
                <a:latin typeface="Menlo" panose="020B0609030804020204" pitchFamily="49" charset="0"/>
              </a:rPr>
              <a:t> 02_sortUniq before, otherwise it will fail #### </a:t>
            </a:r>
            <a:endParaRPr lang="en-GB" b="0" dirty="0">
              <a:solidFill>
                <a:srgbClr val="CCCCCC"/>
              </a:solidFill>
              <a:effectLst/>
              <a:latin typeface="Menlo" panose="020B0609030804020204" pitchFamily="49" charset="0"/>
            </a:endParaRPr>
          </a:p>
          <a:p>
            <a:r>
              <a:rPr lang="en-GB" b="0" dirty="0" err="1">
                <a:solidFill>
                  <a:srgbClr val="CCCCCC"/>
                </a:solidFill>
                <a:effectLst/>
                <a:latin typeface="Menlo" panose="020B0609030804020204" pitchFamily="49" charset="0"/>
              </a:rPr>
              <a:t>sbatch</a:t>
            </a:r>
            <a:r>
              <a:rPr lang="en-GB" b="0" dirty="0">
                <a:solidFill>
                  <a:srgbClr val="CCCCCC"/>
                </a:solidFill>
                <a:effectLst/>
                <a:latin typeface="Menlo" panose="020B0609030804020204" pitchFamily="49" charset="0"/>
              </a:rPr>
              <a:t> /home/</a:t>
            </a:r>
            <a:r>
              <a:rPr lang="en-GB" b="0" dirty="0" err="1">
                <a:solidFill>
                  <a:srgbClr val="CCCCCC"/>
                </a:solidFill>
                <a:effectLst/>
                <a:latin typeface="Menlo" panose="020B0609030804020204" pitchFamily="49" charset="0"/>
              </a:rPr>
              <a:t>hooimin</a:t>
            </a:r>
            <a:r>
              <a:rPr lang="en-GB" b="0" dirty="0">
                <a:solidFill>
                  <a:srgbClr val="CCCCCC"/>
                </a:solidFill>
                <a:effectLst/>
                <a:latin typeface="Menlo" panose="020B0609030804020204" pitchFamily="49" charset="0"/>
              </a:rPr>
              <a:t>/lu2024-17-19/RAAV-60/scripts/</a:t>
            </a:r>
            <a:r>
              <a:rPr lang="en-GB" b="0" dirty="0" err="1">
                <a:solidFill>
                  <a:srgbClr val="CCCCCC"/>
                </a:solidFill>
                <a:effectLst/>
                <a:latin typeface="Menlo" panose="020B0609030804020204" pitchFamily="49" charset="0"/>
              </a:rPr>
              <a:t>sort_uniqueLib.sh</a:t>
            </a:r>
            <a:endParaRPr lang="en-GB" b="0" dirty="0">
              <a:solidFill>
                <a:srgbClr val="CCCCCC"/>
              </a:solidFill>
              <a:effectLst/>
              <a:latin typeface="Menlo" panose="020B0609030804020204" pitchFamily="49" charset="0"/>
            </a:endParaRPr>
          </a:p>
          <a:p>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23</a:t>
            </a:fld>
            <a:endParaRPr lang="en-SE"/>
          </a:p>
        </p:txBody>
      </p:sp>
    </p:spTree>
    <p:extLst>
      <p:ext uri="{BB962C8B-B14F-4D97-AF65-F5344CB8AC3E}">
        <p14:creationId xmlns:p14="http://schemas.microsoft.com/office/powerpoint/2010/main" val="3538859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www.mdpi.com</a:t>
            </a:r>
            <a:r>
              <a:rPr lang="en-GB" dirty="0"/>
              <a:t>/1999-4915/16/3/442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Lopez-</a:t>
            </a:r>
            <a:r>
              <a:rPr lang="en-GB" sz="1200" dirty="0" err="1"/>
              <a:t>Gordo</a:t>
            </a:r>
            <a:r>
              <a:rPr lang="en-GB" sz="1200" dirty="0"/>
              <a:t> et al., Viruses, 2024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22222"/>
                </a:solidFill>
                <a:effectLst/>
                <a:latin typeface="Arial" panose="020B0604020202020204" pitchFamily="34" charset="0"/>
              </a:rPr>
              <a:t>-(</a:t>
            </a:r>
            <a:r>
              <a:rPr lang="en-GB" b="1" i="0" dirty="0">
                <a:solidFill>
                  <a:srgbClr val="222222"/>
                </a:solidFill>
                <a:effectLst/>
                <a:latin typeface="Arial" panose="020B0604020202020204" pitchFamily="34" charset="0"/>
              </a:rPr>
              <a:t>A</a:t>
            </a:r>
            <a:r>
              <a:rPr lang="en-GB" b="0" i="0" dirty="0">
                <a:solidFill>
                  <a:srgbClr val="222222"/>
                </a:solidFill>
                <a:effectLst/>
                <a:latin typeface="Arial" panose="020B0604020202020204" pitchFamily="34" charset="0"/>
              </a:rPr>
              <a:t>) Adeno-associated virus serotype (AAV) particle with the AAV single-stranded genome, </a:t>
            </a:r>
            <a:r>
              <a:rPr lang="en-US" sz="1200" dirty="0">
                <a:effectLst/>
                <a:latin typeface="Times New Roman" panose="02020603050405020304" pitchFamily="18" charset="0"/>
                <a:ea typeface="DengXian" panose="02010600030101010101" pitchFamily="2" charset="-122"/>
              </a:rPr>
              <a:t>) is approximately 4.7 kb in length. </a:t>
            </a:r>
            <a:endParaRPr lang="en-GB" b="0" i="0" dirty="0">
              <a:solidFill>
                <a:srgbClr val="2222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222222"/>
                </a:solidFill>
                <a:effectLst/>
                <a:latin typeface="Arial" panose="020B0604020202020204" pitchFamily="34" charset="0"/>
              </a:rPr>
              <a:t>-</a:t>
            </a:r>
            <a:r>
              <a:rPr lang="en-GB" b="1" i="0" dirty="0">
                <a:solidFill>
                  <a:srgbClr val="222222"/>
                </a:solidFill>
                <a:effectLst/>
                <a:latin typeface="Arial" panose="020B0604020202020204" pitchFamily="34" charset="0"/>
              </a:rPr>
              <a:t>B</a:t>
            </a:r>
            <a:r>
              <a:rPr lang="en-GB" b="0" i="0" dirty="0">
                <a:solidFill>
                  <a:srgbClr val="222222"/>
                </a:solidFill>
                <a:effectLst/>
                <a:latin typeface="Arial" panose="020B0604020202020204" pitchFamily="34" charset="0"/>
              </a:rPr>
              <a:t>) AAV2 genome organization including two inverted terminal repeats (ITs) flanking the </a:t>
            </a:r>
            <a:r>
              <a:rPr lang="en-GB" b="0" i="1" dirty="0">
                <a:solidFill>
                  <a:srgbClr val="222222"/>
                </a:solidFill>
                <a:effectLst/>
                <a:latin typeface="Arial" panose="020B0604020202020204" pitchFamily="34" charset="0"/>
              </a:rPr>
              <a:t>rep</a:t>
            </a:r>
            <a:r>
              <a:rPr lang="en-GB" b="0" i="0" dirty="0">
                <a:solidFill>
                  <a:srgbClr val="222222"/>
                </a:solidFill>
                <a:effectLst/>
                <a:latin typeface="Arial" panose="020B0604020202020204" pitchFamily="34" charset="0"/>
              </a:rPr>
              <a:t> and </a:t>
            </a:r>
            <a:r>
              <a:rPr lang="en-GB" b="0" i="1" dirty="0">
                <a:solidFill>
                  <a:srgbClr val="222222"/>
                </a:solidFill>
                <a:effectLst/>
                <a:latin typeface="Arial" panose="020B0604020202020204" pitchFamily="34" charset="0"/>
              </a:rPr>
              <a:t>cap</a:t>
            </a:r>
            <a:r>
              <a:rPr lang="en-GB" b="0" i="0" dirty="0">
                <a:solidFill>
                  <a:srgbClr val="222222"/>
                </a:solidFill>
                <a:effectLst/>
                <a:latin typeface="Arial" panose="020B0604020202020204" pitchFamily="34" charset="0"/>
              </a:rPr>
              <a:t> genes, </a:t>
            </a:r>
            <a:r>
              <a:rPr lang="en-GB" b="0" i="1" dirty="0">
                <a:solidFill>
                  <a:srgbClr val="222222"/>
                </a:solidFill>
                <a:effectLst/>
                <a:latin typeface="Arial" panose="020B0604020202020204" pitchFamily="34" charset="0"/>
              </a:rPr>
              <a:t>cap</a:t>
            </a:r>
            <a:r>
              <a:rPr lang="en-GB" b="0" i="0" dirty="0">
                <a:solidFill>
                  <a:srgbClr val="222222"/>
                </a:solidFill>
                <a:effectLst/>
                <a:latin typeface="Arial" panose="020B0604020202020204" pitchFamily="34" charset="0"/>
              </a:rPr>
              <a:t> </a:t>
            </a:r>
            <a:r>
              <a:rPr lang="en-GB" b="0" i="0" dirty="0" err="1">
                <a:solidFill>
                  <a:srgbClr val="222222"/>
                </a:solidFill>
                <a:effectLst/>
                <a:latin typeface="Arial" panose="020B0604020202020204" pitchFamily="34" charset="0"/>
              </a:rPr>
              <a:t>polyA</a:t>
            </a:r>
            <a:r>
              <a:rPr lang="en-GB" b="0" i="0" dirty="0">
                <a:solidFill>
                  <a:srgbClr val="222222"/>
                </a:solidFill>
                <a:effectLst/>
                <a:latin typeface="Arial" panose="020B0604020202020204" pitchFamily="34" charset="0"/>
              </a:rPr>
              <a:t>, and AAV promoters (p5, p19, and p40).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22222"/>
                </a:solidFill>
                <a:effectLst/>
                <a:latin typeface="Arial" panose="020B0604020202020204" pitchFamily="34" charset="0"/>
              </a:rPr>
              <a:t>-(</a:t>
            </a:r>
            <a:r>
              <a:rPr lang="en-GB" b="1" i="0" dirty="0">
                <a:solidFill>
                  <a:srgbClr val="222222"/>
                </a:solidFill>
                <a:effectLst/>
                <a:latin typeface="Arial" panose="020B0604020202020204" pitchFamily="34" charset="0"/>
              </a:rPr>
              <a:t>C</a:t>
            </a:r>
            <a:r>
              <a:rPr lang="en-GB" b="0" i="0" dirty="0">
                <a:solidFill>
                  <a:srgbClr val="222222"/>
                </a:solidFill>
                <a:effectLst/>
                <a:latin typeface="Arial" panose="020B0604020202020204" pitchFamily="34" charset="0"/>
              </a:rPr>
              <a:t>) Transcriptional map of AAV structural (VP1, VP2, and VP3) and non-structural proteins (Rep78, Rep68, Rep52, Rep40, AAP, and MAAP).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22222"/>
                </a:solidFill>
                <a:effectLst/>
                <a:latin typeface="Arial" panose="020B0604020202020204" pitchFamily="34" charset="0"/>
              </a:rPr>
              <a:t>-VP: viral protein; AAP: assembly-activating protein; and MAAP: membrane-associated AAV protein. </a:t>
            </a: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DengXian" panose="02010600030101010101" pitchFamily="2" charset="-122"/>
              </a:rPr>
              <a:t>-AAV serotypes are classified in a separate genus within the </a:t>
            </a:r>
            <a:r>
              <a:rPr lang="en-US" sz="1800" i="1" dirty="0" err="1">
                <a:effectLst/>
                <a:latin typeface="Times New Roman" panose="02020603050405020304" pitchFamily="18" charset="0"/>
                <a:ea typeface="DengXian" panose="02010600030101010101" pitchFamily="2" charset="-122"/>
              </a:rPr>
              <a:t>Parvoviridae</a:t>
            </a:r>
            <a:r>
              <a:rPr lang="en-US" sz="1800" dirty="0">
                <a:effectLst/>
                <a:latin typeface="Times New Roman" panose="02020603050405020304" pitchFamily="18" charset="0"/>
                <a:ea typeface="DengXian" panose="02010600030101010101" pitchFamily="2" charset="-122"/>
              </a:rPr>
              <a:t> family, known as </a:t>
            </a:r>
            <a:r>
              <a:rPr lang="en-US" sz="1800" i="1" dirty="0" err="1">
                <a:effectLst/>
                <a:latin typeface="Times New Roman" panose="02020603050405020304" pitchFamily="18" charset="0"/>
                <a:ea typeface="DengXian" panose="02010600030101010101" pitchFamily="2" charset="-122"/>
              </a:rPr>
              <a:t>Dependovirus</a:t>
            </a:r>
            <a:r>
              <a:rPr lang="en-US" sz="1800" dirty="0">
                <a:effectLst/>
                <a:latin typeface="Times New Roman" panose="02020603050405020304" pitchFamily="18" charset="0"/>
                <a:ea typeface="DengXian" panose="02010600030101010101" pitchFamily="2" charset="-122"/>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DengXian" panose="02010600030101010101" pitchFamily="2" charset="-122"/>
              </a:rPr>
              <a:t>-because productive infection generally requires either co-infection with a helper virus (such as adenovirus or herpes simplex virus)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DengXian" panose="02010600030101010101" pitchFamily="2" charset="-122"/>
              </a:rPr>
              <a:t>-or the induction of cellular stress </a:t>
            </a:r>
            <a:endParaRPr lang="en-SE" sz="1200" dirty="0"/>
          </a:p>
          <a:p>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2</a:t>
            </a:fld>
            <a:endParaRPr lang="en-SE"/>
          </a:p>
        </p:txBody>
      </p:sp>
    </p:spTree>
    <p:extLst>
      <p:ext uri="{BB962C8B-B14F-4D97-AF65-F5344CB8AC3E}">
        <p14:creationId xmlns:p14="http://schemas.microsoft.com/office/powerpoint/2010/main" val="2476662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Total number of definitive Barcodes: 130903718 </a:t>
            </a:r>
          </a:p>
          <a:p>
            <a:r>
              <a:rPr lang="en-GB" dirty="0"/>
              <a:t>Total number of ambiguous Barcodes: 0</a:t>
            </a:r>
          </a:p>
          <a:p>
            <a:br>
              <a:rPr lang="en-GB" b="0" dirty="0">
                <a:solidFill>
                  <a:srgbClr val="9CDCFE"/>
                </a:solidFill>
                <a:effectLst/>
                <a:latin typeface="Menlo" panose="020B0609030804020204" pitchFamily="49" charset="0"/>
              </a:rPr>
            </a:br>
            <a:r>
              <a:rPr lang="en-GB" b="0" dirty="0" err="1">
                <a:solidFill>
                  <a:srgbClr val="9CDCFE"/>
                </a:solidFill>
                <a:effectLst/>
                <a:latin typeface="Menlo" panose="020B0609030804020204" pitchFamily="49" charset="0"/>
              </a:rPr>
              <a:t>RetainedBC</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length</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unique</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full.table</a:t>
            </a:r>
            <a:r>
              <a:rPr lang="en-GB" b="0" dirty="0" err="1">
                <a:solidFill>
                  <a:srgbClr val="569CD6"/>
                </a:solidFill>
                <a:effectLst/>
                <a:latin typeface="Menlo" panose="020B0609030804020204" pitchFamily="49" charset="0"/>
              </a:rPr>
              <a:t>$</a:t>
            </a:r>
            <a:r>
              <a:rPr lang="en-GB" b="0" dirty="0" err="1">
                <a:solidFill>
                  <a:srgbClr val="9CDCFE"/>
                </a:solidFill>
                <a:effectLst/>
                <a:latin typeface="Menlo" panose="020B0609030804020204" pitchFamily="49" charset="0"/>
              </a:rPr>
              <a:t>oldBC</a:t>
            </a:r>
            <a:r>
              <a:rPr lang="en-GB" b="0" dirty="0">
                <a:solidFill>
                  <a:srgbClr val="CCCCCC"/>
                </a:solidFill>
                <a:effectLst/>
                <a:latin typeface="Menlo" panose="020B0609030804020204" pitchFamily="49" charset="0"/>
              </a:rPr>
              <a:t>))</a:t>
            </a:r>
          </a:p>
          <a:p>
            <a:r>
              <a:rPr lang="en-GB" b="0" dirty="0" err="1">
                <a:solidFill>
                  <a:srgbClr val="9CDCFE"/>
                </a:solidFill>
                <a:effectLst/>
                <a:latin typeface="Menlo" panose="020B0609030804020204" pitchFamily="49" charset="0"/>
              </a:rPr>
              <a:t>scBC</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length</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unique</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full.table</a:t>
            </a:r>
            <a:r>
              <a:rPr lang="en-GB" b="0" dirty="0" err="1">
                <a:solidFill>
                  <a:srgbClr val="569CD6"/>
                </a:solidFill>
                <a:effectLst/>
                <a:latin typeface="Menlo" panose="020B0609030804020204" pitchFamily="49" charset="0"/>
              </a:rPr>
              <a:t>$</a:t>
            </a:r>
            <a:r>
              <a:rPr lang="en-GB" b="0" dirty="0" err="1">
                <a:solidFill>
                  <a:srgbClr val="9CDCFE"/>
                </a:solidFill>
                <a:effectLst/>
                <a:latin typeface="Menlo" panose="020B0609030804020204" pitchFamily="49" charset="0"/>
              </a:rPr>
              <a:t>BC</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paste</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"Original unique barcodes:"</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RetainedBC</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paste</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"SC reduced unique barcodes:"</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scBC</a:t>
            </a:r>
            <a:r>
              <a:rPr lang="en-GB" b="0" dirty="0">
                <a:solidFill>
                  <a:srgbClr val="CCCCCC"/>
                </a:solidFill>
                <a:effectLst/>
                <a:latin typeface="Menlo" panose="020B0609030804020204" pitchFamily="49" charset="0"/>
              </a:rPr>
              <a:t>))</a:t>
            </a:r>
          </a:p>
          <a:p>
            <a:endParaRPr lang="en-GB" b="0" dirty="0">
              <a:solidFill>
                <a:srgbClr val="CCCCCC"/>
              </a:solidFill>
              <a:effectLst/>
              <a:latin typeface="Menlo" panose="020B0609030804020204" pitchFamily="49" charset="0"/>
            </a:endParaRP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"Utilized reads......."</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err="1">
                <a:solidFill>
                  <a:srgbClr val="DCDCAA"/>
                </a:solidFill>
                <a:effectLst/>
                <a:latin typeface="Menlo" panose="020B0609030804020204" pitchFamily="49" charset="0"/>
              </a:rPr>
              <a:t>nrow</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full.table</a:t>
            </a:r>
            <a:r>
              <a:rPr lang="en-GB" b="0" dirty="0">
                <a:solidFill>
                  <a:srgbClr val="CCCCCC"/>
                </a:solidFill>
                <a:effectLst/>
                <a:latin typeface="Menlo" panose="020B0609030804020204" pitchFamily="49" charset="0"/>
              </a:rPr>
              <a:t>))</a:t>
            </a:r>
          </a:p>
          <a:p>
            <a:endParaRPr lang="en-GB" b="0" dirty="0">
              <a:solidFill>
                <a:srgbClr val="CCCCCC"/>
              </a:solidFill>
              <a:effectLst/>
              <a:latin typeface="Menlo" panose="020B0609030804020204" pitchFamily="49" charset="0"/>
            </a:endParaRP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"Clean multi-read barcodes......."</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err="1">
                <a:solidFill>
                  <a:srgbClr val="DCDCAA"/>
                </a:solidFill>
                <a:effectLst/>
                <a:latin typeface="Menlo" panose="020B0609030804020204" pitchFamily="49" charset="0"/>
              </a:rPr>
              <a:t>nrow</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temp.table.multi.clean</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"Chimeric multi-read barcodes......."</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length</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unique</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temp.table.multi</a:t>
            </a:r>
            <a:r>
              <a:rPr lang="en-GB" b="0" dirty="0" err="1">
                <a:solidFill>
                  <a:srgbClr val="569CD6"/>
                </a:solidFill>
                <a:effectLst/>
                <a:latin typeface="Menlo" panose="020B0609030804020204" pitchFamily="49" charset="0"/>
              </a:rPr>
              <a:t>$</a:t>
            </a:r>
            <a:r>
              <a:rPr lang="en-GB" b="0" dirty="0" err="1">
                <a:solidFill>
                  <a:srgbClr val="9CDCFE"/>
                </a:solidFill>
                <a:effectLst/>
                <a:latin typeface="Menlo" panose="020B0609030804020204" pitchFamily="49" charset="0"/>
              </a:rPr>
              <a:t>BC</a:t>
            </a:r>
            <a:r>
              <a:rPr lang="en-GB" b="0" dirty="0">
                <a:solidFill>
                  <a:srgbClr val="CCCCCC"/>
                </a:solidFill>
                <a:effectLst/>
                <a:latin typeface="Menlo" panose="020B0609030804020204" pitchFamily="49" charset="0"/>
              </a:rPr>
              <a:t>)))</a:t>
            </a:r>
          </a:p>
          <a:p>
            <a:endParaRPr lang="en-GB" b="0" dirty="0">
              <a:solidFill>
                <a:srgbClr val="CCCCCC"/>
              </a:solidFill>
              <a:effectLst/>
              <a:latin typeface="Menlo" panose="020B0609030804020204" pitchFamily="49" charset="0"/>
            </a:endParaRP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paste</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"Number of barcodes with false </a:t>
            </a:r>
            <a:r>
              <a:rPr lang="en-GB" b="0" dirty="0" err="1">
                <a:solidFill>
                  <a:srgbClr val="CE9178"/>
                </a:solidFill>
                <a:effectLst/>
                <a:latin typeface="Menlo" panose="020B0609030804020204" pitchFamily="49" charset="0"/>
              </a:rPr>
              <a:t>mCount</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DCDCAA"/>
                </a:solidFill>
                <a:effectLst/>
                <a:latin typeface="Menlo" panose="020B0609030804020204" pitchFamily="49" charset="0"/>
              </a:rPr>
              <a:t>nrow</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temp.table.multi</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mCount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&gt;</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tCount</a:t>
            </a:r>
            <a:r>
              <a:rPr lang="en-GB" b="0" dirty="0">
                <a:solidFill>
                  <a:srgbClr val="CCCCCC"/>
                </a:solidFill>
                <a:effectLst/>
                <a:latin typeface="Menlo" panose="020B0609030804020204" pitchFamily="49" charset="0"/>
              </a:rPr>
              <a:t>])))</a:t>
            </a:r>
          </a:p>
          <a:p>
            <a:br>
              <a:rPr lang="en-GB" b="0" dirty="0">
                <a:solidFill>
                  <a:srgbClr val="CCCCCC"/>
                </a:solidFill>
                <a:effectLst/>
                <a:latin typeface="Menlo" panose="020B0609030804020204" pitchFamily="49" charset="0"/>
              </a:rPr>
            </a:br>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paste</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"Total number of definitive Barcodes:"</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length</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grep</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"Def"</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temp.table.multi.consensus</a:t>
            </a:r>
            <a:r>
              <a:rPr lang="en-GB" b="0" dirty="0" err="1">
                <a:solidFill>
                  <a:srgbClr val="569CD6"/>
                </a:solidFill>
                <a:effectLst/>
                <a:latin typeface="Menlo" panose="020B0609030804020204" pitchFamily="49" charset="0"/>
              </a:rPr>
              <a:t>$</a:t>
            </a:r>
            <a:r>
              <a:rPr lang="en-GB" b="0" dirty="0" err="1">
                <a:solidFill>
                  <a:srgbClr val="9CDCFE"/>
                </a:solidFill>
                <a:effectLst/>
                <a:latin typeface="Menlo" panose="020B0609030804020204" pitchFamily="49" charset="0"/>
              </a:rPr>
              <a:t>Mode</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paste</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"Total number of ambiguous Barcodes:"</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length</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grep</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Amb</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temp.table.multi.consensus</a:t>
            </a:r>
            <a:r>
              <a:rPr lang="en-GB" b="0" dirty="0" err="1">
                <a:solidFill>
                  <a:srgbClr val="569CD6"/>
                </a:solidFill>
                <a:effectLst/>
                <a:latin typeface="Menlo" panose="020B0609030804020204" pitchFamily="49" charset="0"/>
              </a:rPr>
              <a:t>$</a:t>
            </a:r>
            <a:r>
              <a:rPr lang="en-GB" b="0" dirty="0" err="1">
                <a:solidFill>
                  <a:srgbClr val="9CDCFE"/>
                </a:solidFill>
                <a:effectLst/>
                <a:latin typeface="Menlo" panose="020B0609030804020204" pitchFamily="49" charset="0"/>
              </a:rPr>
              <a:t>Mode</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paste</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"Total number of single-read Barcodes:"</a:t>
            </a:r>
            <a:r>
              <a:rPr lang="en-GB" b="0" dirty="0">
                <a:solidFill>
                  <a:srgbClr val="CCCCCC"/>
                </a:solidFill>
                <a:effectLst/>
                <a:latin typeface="Menlo" panose="020B0609030804020204" pitchFamily="49" charset="0"/>
              </a:rPr>
              <a:t>, </a:t>
            </a:r>
            <a:r>
              <a:rPr lang="en-GB" b="0" dirty="0" err="1">
                <a:solidFill>
                  <a:srgbClr val="DCDCAA"/>
                </a:solidFill>
                <a:effectLst/>
                <a:latin typeface="Menlo" panose="020B0609030804020204" pitchFamily="49" charset="0"/>
              </a:rPr>
              <a:t>nrow</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temp.table.single</a:t>
            </a:r>
            <a:r>
              <a:rPr lang="en-GB" b="0" dirty="0">
                <a:solidFill>
                  <a:srgbClr val="CCCCCC"/>
                </a:solidFill>
                <a:effectLst/>
                <a:latin typeface="Menlo" panose="020B0609030804020204" pitchFamily="49" charset="0"/>
              </a:rPr>
              <a:t>)))</a:t>
            </a:r>
          </a:p>
          <a:p>
            <a:br>
              <a:rPr lang="en-GB" b="0" dirty="0">
                <a:solidFill>
                  <a:srgbClr val="CCCCCC"/>
                </a:solidFill>
                <a:effectLst/>
                <a:latin typeface="Menlo" panose="020B0609030804020204" pitchFamily="49" charset="0"/>
              </a:rPr>
            </a:br>
            <a:endParaRPr lang="en-GB" b="0" dirty="0">
              <a:solidFill>
                <a:srgbClr val="CCCCCC"/>
              </a:solidFill>
              <a:effectLst/>
              <a:latin typeface="Menlo" panose="020B0609030804020204" pitchFamily="49" charset="0"/>
            </a:endParaRPr>
          </a:p>
          <a:p>
            <a:endParaRPr lang="en-GB" b="0" dirty="0">
              <a:solidFill>
                <a:srgbClr val="CCCCCC"/>
              </a:solidFill>
              <a:effectLst/>
              <a:latin typeface="Menlo" panose="020B0609030804020204" pitchFamily="49" charset="0"/>
            </a:endParaRPr>
          </a:p>
          <a:p>
            <a:endParaRPr lang="en-GB" b="0" dirty="0">
              <a:solidFill>
                <a:srgbClr val="CCCCCC"/>
              </a:solidFill>
              <a:effectLst/>
              <a:latin typeface="Menlo" panose="020B0609030804020204" pitchFamily="49" charset="0"/>
            </a:endParaRPr>
          </a:p>
          <a:p>
            <a:endParaRPr lang="en-GB" b="0" dirty="0">
              <a:solidFill>
                <a:srgbClr val="CCCCCC"/>
              </a:solidFill>
              <a:effectLst/>
              <a:latin typeface="Menlo" panose="020B0609030804020204" pitchFamily="49" charset="0"/>
            </a:endParaRP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paste</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"Number of barcodes with false </a:t>
            </a:r>
            <a:r>
              <a:rPr lang="en-GB" b="0" dirty="0" err="1">
                <a:solidFill>
                  <a:srgbClr val="CE9178"/>
                </a:solidFill>
                <a:effectLst/>
                <a:latin typeface="Menlo" panose="020B0609030804020204" pitchFamily="49" charset="0"/>
              </a:rPr>
              <a:t>mCount</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DCDCAA"/>
                </a:solidFill>
                <a:effectLst/>
                <a:latin typeface="Menlo" panose="020B0609030804020204" pitchFamily="49" charset="0"/>
              </a:rPr>
              <a:t>nrow</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temp.table.multi</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mCount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&gt;</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tCount</a:t>
            </a:r>
            <a:r>
              <a:rPr lang="en-GB" b="0" dirty="0">
                <a:solidFill>
                  <a:srgbClr val="CCCCCC"/>
                </a:solidFill>
                <a:effectLst/>
                <a:latin typeface="Menlo" panose="020B0609030804020204" pitchFamily="49" charset="0"/>
              </a:rPr>
              <a:t>])))</a:t>
            </a:r>
          </a:p>
          <a:p>
            <a:br>
              <a:rPr lang="en-GB" b="0" dirty="0">
                <a:solidFill>
                  <a:srgbClr val="CCCCCC"/>
                </a:solidFill>
                <a:effectLst/>
                <a:latin typeface="Menlo" panose="020B0609030804020204" pitchFamily="49" charset="0"/>
              </a:rPr>
            </a:br>
            <a:endParaRPr lang="en-GB" b="0" dirty="0">
              <a:solidFill>
                <a:srgbClr val="CCCCCC"/>
              </a:solidFill>
              <a:effectLst/>
              <a:latin typeface="Menlo" panose="020B0609030804020204" pitchFamily="49" charset="0"/>
            </a:endParaRPr>
          </a:p>
          <a:p>
            <a:endParaRPr lang="en-GB" b="0" dirty="0">
              <a:solidFill>
                <a:srgbClr val="CCCCCC"/>
              </a:solidFill>
              <a:effectLst/>
              <a:latin typeface="Menlo" panose="020B0609030804020204" pitchFamily="49" charset="0"/>
            </a:endParaRPr>
          </a:p>
          <a:p>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25</a:t>
            </a:fld>
            <a:endParaRPr lang="en-SE"/>
          </a:p>
        </p:txBody>
      </p:sp>
    </p:spTree>
    <p:extLst>
      <p:ext uri="{BB962C8B-B14F-4D97-AF65-F5344CB8AC3E}">
        <p14:creationId xmlns:p14="http://schemas.microsoft.com/office/powerpoint/2010/main" val="1987085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tail -n +2 6_fragment_barcode_library.txt | </a:t>
            </a:r>
            <a:r>
              <a:rPr lang="en-GB" sz="1200" dirty="0" err="1"/>
              <a:t>wc</a:t>
            </a:r>
            <a:r>
              <a:rPr lang="en-GB" sz="1200" dirty="0"/>
              <a:t> -l  20251305</a:t>
            </a:r>
          </a:p>
          <a:p>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26</a:t>
            </a:fld>
            <a:endParaRPr lang="en-SE"/>
          </a:p>
        </p:txBody>
      </p:sp>
    </p:spTree>
    <p:extLst>
      <p:ext uri="{BB962C8B-B14F-4D97-AF65-F5344CB8AC3E}">
        <p14:creationId xmlns:p14="http://schemas.microsoft.com/office/powerpoint/2010/main" val="931301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27</a:t>
            </a:fld>
            <a:endParaRPr lang="en-SE"/>
          </a:p>
        </p:txBody>
      </p:sp>
    </p:spTree>
    <p:extLst>
      <p:ext uri="{BB962C8B-B14F-4D97-AF65-F5344CB8AC3E}">
        <p14:creationId xmlns:p14="http://schemas.microsoft.com/office/powerpoint/2010/main" val="3020802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Total number of definitive Barcodes: 2775602 </a:t>
            </a:r>
          </a:p>
          <a:p>
            <a:r>
              <a:rPr lang="en-GB" dirty="0"/>
              <a:t>Total number of ambiguous Barcodes: 0</a:t>
            </a:r>
          </a:p>
          <a:p>
            <a:br>
              <a:rPr lang="en-GB" b="0" dirty="0">
                <a:solidFill>
                  <a:srgbClr val="9CDCFE"/>
                </a:solidFill>
                <a:effectLst/>
                <a:latin typeface="Menlo" panose="020B0609030804020204" pitchFamily="49" charset="0"/>
              </a:rPr>
            </a:br>
            <a:r>
              <a:rPr lang="en-GB" b="0" dirty="0" err="1">
                <a:solidFill>
                  <a:srgbClr val="9CDCFE"/>
                </a:solidFill>
                <a:effectLst/>
                <a:latin typeface="Menlo" panose="020B0609030804020204" pitchFamily="49" charset="0"/>
              </a:rPr>
              <a:t>RetainedBC</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length</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unique</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full.table</a:t>
            </a:r>
            <a:r>
              <a:rPr lang="en-GB" b="0" dirty="0" err="1">
                <a:solidFill>
                  <a:srgbClr val="569CD6"/>
                </a:solidFill>
                <a:effectLst/>
                <a:latin typeface="Menlo" panose="020B0609030804020204" pitchFamily="49" charset="0"/>
              </a:rPr>
              <a:t>$</a:t>
            </a:r>
            <a:r>
              <a:rPr lang="en-GB" b="0" dirty="0" err="1">
                <a:solidFill>
                  <a:srgbClr val="9CDCFE"/>
                </a:solidFill>
                <a:effectLst/>
                <a:latin typeface="Menlo" panose="020B0609030804020204" pitchFamily="49" charset="0"/>
              </a:rPr>
              <a:t>oldBC</a:t>
            </a:r>
            <a:r>
              <a:rPr lang="en-GB" b="0" dirty="0">
                <a:solidFill>
                  <a:srgbClr val="CCCCCC"/>
                </a:solidFill>
                <a:effectLst/>
                <a:latin typeface="Menlo" panose="020B0609030804020204" pitchFamily="49" charset="0"/>
              </a:rPr>
              <a:t>))</a:t>
            </a:r>
          </a:p>
          <a:p>
            <a:r>
              <a:rPr lang="en-GB" b="0" dirty="0" err="1">
                <a:solidFill>
                  <a:srgbClr val="9CDCFE"/>
                </a:solidFill>
                <a:effectLst/>
                <a:latin typeface="Menlo" panose="020B0609030804020204" pitchFamily="49" charset="0"/>
              </a:rPr>
              <a:t>scBC</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&lt;-</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length</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unique</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full.table</a:t>
            </a:r>
            <a:r>
              <a:rPr lang="en-GB" b="0" dirty="0" err="1">
                <a:solidFill>
                  <a:srgbClr val="569CD6"/>
                </a:solidFill>
                <a:effectLst/>
                <a:latin typeface="Menlo" panose="020B0609030804020204" pitchFamily="49" charset="0"/>
              </a:rPr>
              <a:t>$</a:t>
            </a:r>
            <a:r>
              <a:rPr lang="en-GB" b="0" dirty="0" err="1">
                <a:solidFill>
                  <a:srgbClr val="9CDCFE"/>
                </a:solidFill>
                <a:effectLst/>
                <a:latin typeface="Menlo" panose="020B0609030804020204" pitchFamily="49" charset="0"/>
              </a:rPr>
              <a:t>BC</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paste</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"Original unique barcodes:"</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RetainedBC</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paste</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"SC reduced unique barcodes:"</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scBC</a:t>
            </a:r>
            <a:r>
              <a:rPr lang="en-GB" b="0" dirty="0">
                <a:solidFill>
                  <a:srgbClr val="CCCCCC"/>
                </a:solidFill>
                <a:effectLst/>
                <a:latin typeface="Menlo" panose="020B0609030804020204" pitchFamily="49" charset="0"/>
              </a:rPr>
              <a:t>))</a:t>
            </a:r>
          </a:p>
          <a:p>
            <a:endParaRPr lang="en-GB" b="0" dirty="0">
              <a:solidFill>
                <a:srgbClr val="CCCCCC"/>
              </a:solidFill>
              <a:effectLst/>
              <a:latin typeface="Menlo" panose="020B0609030804020204" pitchFamily="49" charset="0"/>
            </a:endParaRP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"Utilized reads......."</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err="1">
                <a:solidFill>
                  <a:srgbClr val="DCDCAA"/>
                </a:solidFill>
                <a:effectLst/>
                <a:latin typeface="Menlo" panose="020B0609030804020204" pitchFamily="49" charset="0"/>
              </a:rPr>
              <a:t>nrow</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full.table</a:t>
            </a:r>
            <a:r>
              <a:rPr lang="en-GB" b="0" dirty="0">
                <a:solidFill>
                  <a:srgbClr val="CCCCCC"/>
                </a:solidFill>
                <a:effectLst/>
                <a:latin typeface="Menlo" panose="020B0609030804020204" pitchFamily="49" charset="0"/>
              </a:rPr>
              <a:t>))</a:t>
            </a:r>
          </a:p>
          <a:p>
            <a:endParaRPr lang="en-GB" b="0" dirty="0">
              <a:solidFill>
                <a:srgbClr val="CCCCCC"/>
              </a:solidFill>
              <a:effectLst/>
              <a:latin typeface="Menlo" panose="020B0609030804020204" pitchFamily="49" charset="0"/>
            </a:endParaRP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"Clean multi-read barcodes......."</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err="1">
                <a:solidFill>
                  <a:srgbClr val="DCDCAA"/>
                </a:solidFill>
                <a:effectLst/>
                <a:latin typeface="Menlo" panose="020B0609030804020204" pitchFamily="49" charset="0"/>
              </a:rPr>
              <a:t>nrow</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temp.table.multi.clean</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"Chimeric multi-read barcodes......."</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length</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unique</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temp.table.multi</a:t>
            </a:r>
            <a:r>
              <a:rPr lang="en-GB" b="0" dirty="0" err="1">
                <a:solidFill>
                  <a:srgbClr val="569CD6"/>
                </a:solidFill>
                <a:effectLst/>
                <a:latin typeface="Menlo" panose="020B0609030804020204" pitchFamily="49" charset="0"/>
              </a:rPr>
              <a:t>$</a:t>
            </a:r>
            <a:r>
              <a:rPr lang="en-GB" b="0" dirty="0" err="1">
                <a:solidFill>
                  <a:srgbClr val="9CDCFE"/>
                </a:solidFill>
                <a:effectLst/>
                <a:latin typeface="Menlo" panose="020B0609030804020204" pitchFamily="49" charset="0"/>
              </a:rPr>
              <a:t>BC</a:t>
            </a:r>
            <a:r>
              <a:rPr lang="en-GB" b="0" dirty="0">
                <a:solidFill>
                  <a:srgbClr val="CCCCCC"/>
                </a:solidFill>
                <a:effectLst/>
                <a:latin typeface="Menlo" panose="020B0609030804020204" pitchFamily="49" charset="0"/>
              </a:rPr>
              <a:t>)))</a:t>
            </a:r>
          </a:p>
          <a:p>
            <a:endParaRPr lang="en-GB" b="0" dirty="0">
              <a:solidFill>
                <a:srgbClr val="CCCCCC"/>
              </a:solidFill>
              <a:effectLst/>
              <a:latin typeface="Menlo" panose="020B0609030804020204" pitchFamily="49" charset="0"/>
            </a:endParaRP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paste</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"Number of barcodes with false </a:t>
            </a:r>
            <a:r>
              <a:rPr lang="en-GB" b="0" dirty="0" err="1">
                <a:solidFill>
                  <a:srgbClr val="CE9178"/>
                </a:solidFill>
                <a:effectLst/>
                <a:latin typeface="Menlo" panose="020B0609030804020204" pitchFamily="49" charset="0"/>
              </a:rPr>
              <a:t>mCount</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DCDCAA"/>
                </a:solidFill>
                <a:effectLst/>
                <a:latin typeface="Menlo" panose="020B0609030804020204" pitchFamily="49" charset="0"/>
              </a:rPr>
              <a:t>nrow</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temp.table.multi</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mCount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&gt;</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tCount</a:t>
            </a:r>
            <a:r>
              <a:rPr lang="en-GB" b="0" dirty="0">
                <a:solidFill>
                  <a:srgbClr val="CCCCCC"/>
                </a:solidFill>
                <a:effectLst/>
                <a:latin typeface="Menlo" panose="020B0609030804020204" pitchFamily="49" charset="0"/>
              </a:rPr>
              <a:t>])))</a:t>
            </a:r>
          </a:p>
          <a:p>
            <a:br>
              <a:rPr lang="en-GB" b="0" dirty="0">
                <a:solidFill>
                  <a:srgbClr val="CCCCCC"/>
                </a:solidFill>
                <a:effectLst/>
                <a:latin typeface="Menlo" panose="020B0609030804020204" pitchFamily="49" charset="0"/>
              </a:rPr>
            </a:br>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paste</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"Total number of definitive Barcodes:"</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length</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grep</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"Def"</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temp.table.multi.consensus</a:t>
            </a:r>
            <a:r>
              <a:rPr lang="en-GB" b="0" dirty="0" err="1">
                <a:solidFill>
                  <a:srgbClr val="569CD6"/>
                </a:solidFill>
                <a:effectLst/>
                <a:latin typeface="Menlo" panose="020B0609030804020204" pitchFamily="49" charset="0"/>
              </a:rPr>
              <a:t>$</a:t>
            </a:r>
            <a:r>
              <a:rPr lang="en-GB" b="0" dirty="0" err="1">
                <a:solidFill>
                  <a:srgbClr val="9CDCFE"/>
                </a:solidFill>
                <a:effectLst/>
                <a:latin typeface="Menlo" panose="020B0609030804020204" pitchFamily="49" charset="0"/>
              </a:rPr>
              <a:t>Mode</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paste</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"Total number of ambiguous Barcodes:"</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length</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grep</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Amb</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temp.table.multi.consensus</a:t>
            </a:r>
            <a:r>
              <a:rPr lang="en-GB" b="0" dirty="0" err="1">
                <a:solidFill>
                  <a:srgbClr val="569CD6"/>
                </a:solidFill>
                <a:effectLst/>
                <a:latin typeface="Menlo" panose="020B0609030804020204" pitchFamily="49" charset="0"/>
              </a:rPr>
              <a:t>$</a:t>
            </a:r>
            <a:r>
              <a:rPr lang="en-GB" b="0" dirty="0" err="1">
                <a:solidFill>
                  <a:srgbClr val="9CDCFE"/>
                </a:solidFill>
                <a:effectLst/>
                <a:latin typeface="Menlo" panose="020B0609030804020204" pitchFamily="49" charset="0"/>
              </a:rPr>
              <a:t>Mode</a:t>
            </a:r>
            <a:r>
              <a:rPr lang="en-GB" b="0" dirty="0">
                <a:solidFill>
                  <a:srgbClr val="CCCCCC"/>
                </a:solidFill>
                <a:effectLst/>
                <a:latin typeface="Menlo" panose="020B0609030804020204" pitchFamily="49" charset="0"/>
              </a:rPr>
              <a:t>))))</a:t>
            </a: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paste</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"Total number of single-read Barcodes:"</a:t>
            </a:r>
            <a:r>
              <a:rPr lang="en-GB" b="0" dirty="0">
                <a:solidFill>
                  <a:srgbClr val="CCCCCC"/>
                </a:solidFill>
                <a:effectLst/>
                <a:latin typeface="Menlo" panose="020B0609030804020204" pitchFamily="49" charset="0"/>
              </a:rPr>
              <a:t>, </a:t>
            </a:r>
            <a:r>
              <a:rPr lang="en-GB" b="0" dirty="0" err="1">
                <a:solidFill>
                  <a:srgbClr val="DCDCAA"/>
                </a:solidFill>
                <a:effectLst/>
                <a:latin typeface="Menlo" panose="020B0609030804020204" pitchFamily="49" charset="0"/>
              </a:rPr>
              <a:t>nrow</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temp.table.single</a:t>
            </a:r>
            <a:r>
              <a:rPr lang="en-GB" b="0" dirty="0">
                <a:solidFill>
                  <a:srgbClr val="CCCCCC"/>
                </a:solidFill>
                <a:effectLst/>
                <a:latin typeface="Menlo" panose="020B0609030804020204" pitchFamily="49" charset="0"/>
              </a:rPr>
              <a:t>)))</a:t>
            </a:r>
          </a:p>
          <a:p>
            <a:br>
              <a:rPr lang="en-GB" b="0" dirty="0">
                <a:solidFill>
                  <a:srgbClr val="CCCCCC"/>
                </a:solidFill>
                <a:effectLst/>
                <a:latin typeface="Menlo" panose="020B0609030804020204" pitchFamily="49" charset="0"/>
              </a:rPr>
            </a:br>
            <a:endParaRPr lang="en-GB" b="0" dirty="0">
              <a:solidFill>
                <a:srgbClr val="CCCCCC"/>
              </a:solidFill>
              <a:effectLst/>
              <a:latin typeface="Menlo" panose="020B0609030804020204" pitchFamily="49" charset="0"/>
            </a:endParaRPr>
          </a:p>
          <a:p>
            <a:endParaRPr lang="en-GB" b="0" dirty="0">
              <a:solidFill>
                <a:srgbClr val="CCCCCC"/>
              </a:solidFill>
              <a:effectLst/>
              <a:latin typeface="Menlo" panose="020B0609030804020204" pitchFamily="49" charset="0"/>
            </a:endParaRPr>
          </a:p>
          <a:p>
            <a:endParaRPr lang="en-GB" b="0" dirty="0">
              <a:solidFill>
                <a:srgbClr val="CCCCCC"/>
              </a:solidFill>
              <a:effectLst/>
              <a:latin typeface="Menlo" panose="020B0609030804020204" pitchFamily="49" charset="0"/>
            </a:endParaRPr>
          </a:p>
          <a:p>
            <a:endParaRPr lang="en-GB" b="0" dirty="0">
              <a:solidFill>
                <a:srgbClr val="CCCCCC"/>
              </a:solidFill>
              <a:effectLst/>
              <a:latin typeface="Menlo" panose="020B0609030804020204" pitchFamily="49" charset="0"/>
            </a:endParaRPr>
          </a:p>
          <a:p>
            <a:r>
              <a:rPr lang="en-GB" b="0" dirty="0">
                <a:solidFill>
                  <a:srgbClr val="DCDCAA"/>
                </a:solidFill>
                <a:effectLst/>
                <a:latin typeface="Menlo" panose="020B0609030804020204" pitchFamily="49" charset="0"/>
              </a:rPr>
              <a:t>print</a:t>
            </a:r>
            <a:r>
              <a:rPr lang="en-GB" b="0" dirty="0">
                <a:solidFill>
                  <a:srgbClr val="CCCCCC"/>
                </a:solidFill>
                <a:effectLst/>
                <a:latin typeface="Menlo" panose="020B0609030804020204" pitchFamily="49" charset="0"/>
              </a:rPr>
              <a:t>(</a:t>
            </a:r>
            <a:r>
              <a:rPr lang="en-GB" b="0" dirty="0">
                <a:solidFill>
                  <a:srgbClr val="DCDCAA"/>
                </a:solidFill>
                <a:effectLst/>
                <a:latin typeface="Menlo" panose="020B0609030804020204" pitchFamily="49" charset="0"/>
              </a:rPr>
              <a:t>paste</a:t>
            </a:r>
            <a:r>
              <a:rPr lang="en-GB" b="0" dirty="0">
                <a:solidFill>
                  <a:srgbClr val="CCCCCC"/>
                </a:solidFill>
                <a:effectLst/>
                <a:latin typeface="Menlo" panose="020B0609030804020204" pitchFamily="49" charset="0"/>
              </a:rPr>
              <a:t>(</a:t>
            </a:r>
            <a:r>
              <a:rPr lang="en-GB" b="0" dirty="0">
                <a:solidFill>
                  <a:srgbClr val="CE9178"/>
                </a:solidFill>
                <a:effectLst/>
                <a:latin typeface="Menlo" panose="020B0609030804020204" pitchFamily="49" charset="0"/>
              </a:rPr>
              <a:t>"Number of barcodes with false </a:t>
            </a:r>
            <a:r>
              <a:rPr lang="en-GB" b="0" dirty="0" err="1">
                <a:solidFill>
                  <a:srgbClr val="CE9178"/>
                </a:solidFill>
                <a:effectLst/>
                <a:latin typeface="Menlo" panose="020B0609030804020204" pitchFamily="49" charset="0"/>
              </a:rPr>
              <a:t>mCount</a:t>
            </a:r>
            <a:r>
              <a:rPr lang="en-GB" b="0" dirty="0">
                <a:solidFill>
                  <a:srgbClr val="CE9178"/>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err="1">
                <a:solidFill>
                  <a:srgbClr val="DCDCAA"/>
                </a:solidFill>
                <a:effectLst/>
                <a:latin typeface="Menlo" panose="020B0609030804020204" pitchFamily="49" charset="0"/>
              </a:rPr>
              <a:t>nrow</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temp.table.multi</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mCount</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&gt;</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tCount</a:t>
            </a:r>
            <a:r>
              <a:rPr lang="en-GB" b="0" dirty="0">
                <a:solidFill>
                  <a:srgbClr val="CCCCCC"/>
                </a:solidFill>
                <a:effectLst/>
                <a:latin typeface="Menlo" panose="020B0609030804020204" pitchFamily="49" charset="0"/>
              </a:rPr>
              <a:t>])))</a:t>
            </a:r>
          </a:p>
          <a:p>
            <a:br>
              <a:rPr lang="en-GB" b="0" dirty="0">
                <a:solidFill>
                  <a:srgbClr val="CCCCCC"/>
                </a:solidFill>
                <a:effectLst/>
                <a:latin typeface="Menlo" panose="020B0609030804020204" pitchFamily="49" charset="0"/>
              </a:rPr>
            </a:br>
            <a:endParaRPr lang="en-GB" b="0" dirty="0">
              <a:solidFill>
                <a:srgbClr val="CCCCCC"/>
              </a:solidFill>
              <a:effectLst/>
              <a:latin typeface="Menlo" panose="020B0609030804020204" pitchFamily="49" charset="0"/>
            </a:endParaRPr>
          </a:p>
          <a:p>
            <a:endParaRPr lang="en-GB" b="0" dirty="0">
              <a:solidFill>
                <a:srgbClr val="CCCCCC"/>
              </a:solidFill>
              <a:effectLst/>
              <a:latin typeface="Menlo" panose="020B0609030804020204" pitchFamily="49" charset="0"/>
            </a:endParaRPr>
          </a:p>
          <a:p>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28</a:t>
            </a:fld>
            <a:endParaRPr lang="en-SE"/>
          </a:p>
        </p:txBody>
      </p:sp>
    </p:spTree>
    <p:extLst>
      <p:ext uri="{BB962C8B-B14F-4D97-AF65-F5344CB8AC3E}">
        <p14:creationId xmlns:p14="http://schemas.microsoft.com/office/powerpoint/2010/main" val="3443757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29</a:t>
            </a:fld>
            <a:endParaRPr lang="en-SE"/>
          </a:p>
        </p:txBody>
      </p:sp>
    </p:spTree>
    <p:extLst>
      <p:ext uri="{BB962C8B-B14F-4D97-AF65-F5344CB8AC3E}">
        <p14:creationId xmlns:p14="http://schemas.microsoft.com/office/powerpoint/2010/main" val="3851297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p007_AAV_03,1387599,115028814 reads (97.88%),NA,NA,NA</a:t>
            </a:r>
          </a:p>
          <a:p>
            <a:r>
              <a:rPr lang="en-SE" dirty="0"/>
              <a:t>p005_AAV_01,1418953,117942219 reads (98.41%),NA,NA,NA</a:t>
            </a:r>
          </a:p>
          <a:p>
            <a:r>
              <a:rPr lang="en-SE" dirty="0"/>
              <a:t>p006_AAV_02,1313473,114166958 reads (97.95%),NA,NA,NA</a:t>
            </a:r>
          </a:p>
          <a:p>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30</a:t>
            </a:fld>
            <a:endParaRPr lang="en-SE"/>
          </a:p>
        </p:txBody>
      </p:sp>
    </p:spTree>
    <p:extLst>
      <p:ext uri="{BB962C8B-B14F-4D97-AF65-F5344CB8AC3E}">
        <p14:creationId xmlns:p14="http://schemas.microsoft.com/office/powerpoint/2010/main" val="3948889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Use the LUT (After filter out barcodes with multiple fragments) -RAAV-60 p005</a:t>
            </a:r>
          </a:p>
          <a:p>
            <a:r>
              <a:rPr lang="en-GB" sz="1200" dirty="0"/>
              <a:t>133094832 </a:t>
            </a:r>
            <a:r>
              <a:rPr lang="en-GB" sz="1200" dirty="0" err="1"/>
              <a:t>multipleContfragmentsComplete.csv</a:t>
            </a:r>
            <a:br>
              <a:rPr lang="en-GB" sz="1200" dirty="0"/>
            </a:br>
            <a:endParaRPr lang="en-GB" sz="1200" dirty="0"/>
          </a:p>
          <a:p>
            <a:r>
              <a:rPr lang="en-GB" sz="1200" dirty="0"/>
              <a:t>81453542 foundp005_AAV_01.csv</a:t>
            </a:r>
            <a:br>
              <a:rPr lang="en-GB" sz="1200" dirty="0"/>
            </a:br>
            <a:endParaRPr lang="en-GB" sz="1200" dirty="0"/>
          </a:p>
          <a:p>
            <a:r>
              <a:rPr lang="en-GB" sz="1200" dirty="0"/>
              <a:t>79834 unique_sorted_foundp005_AAV_01.csv by Reads (fragments)</a:t>
            </a:r>
          </a:p>
          <a:p>
            <a:endParaRPr lang="en-GB" dirty="0"/>
          </a:p>
          <a:p>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31</a:t>
            </a:fld>
            <a:endParaRPr lang="en-SE"/>
          </a:p>
        </p:txBody>
      </p:sp>
    </p:spTree>
    <p:extLst>
      <p:ext uri="{BB962C8B-B14F-4D97-AF65-F5344CB8AC3E}">
        <p14:creationId xmlns:p14="http://schemas.microsoft.com/office/powerpoint/2010/main" val="3449939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32</a:t>
            </a:fld>
            <a:endParaRPr lang="en-SE"/>
          </a:p>
        </p:txBody>
      </p:sp>
    </p:spTree>
    <p:extLst>
      <p:ext uri="{BB962C8B-B14F-4D97-AF65-F5344CB8AC3E}">
        <p14:creationId xmlns:p14="http://schemas.microsoft.com/office/powerpoint/2010/main" val="437874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Use the LUT (After filter out barcodes with multiple fragments) -RAAV-60 p007</a:t>
            </a:r>
          </a:p>
          <a:p>
            <a:r>
              <a:rPr lang="en-GB" sz="1200" dirty="0"/>
              <a:t>75430580 </a:t>
            </a:r>
            <a:r>
              <a:rPr lang="en-GB" sz="1200" dirty="0" err="1"/>
              <a:t>multipleContfragmentsComplete.csv</a:t>
            </a:r>
            <a:br>
              <a:rPr lang="en-GB" sz="1200" dirty="0"/>
            </a:br>
            <a:endParaRPr lang="en-GB" sz="1200" dirty="0"/>
          </a:p>
          <a:p>
            <a:r>
              <a:rPr lang="en-GB" sz="1200" dirty="0"/>
              <a:t>23753352 foundp006_AAV_02.csv</a:t>
            </a:r>
          </a:p>
          <a:p>
            <a:r>
              <a:rPr lang="en-GB" sz="1200" dirty="0"/>
              <a:t>125552 unique_sorted_foundp006_AAV_02.csv by Reads (fragments)</a:t>
            </a:r>
          </a:p>
          <a:p>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33</a:t>
            </a:fld>
            <a:endParaRPr lang="en-SE"/>
          </a:p>
        </p:txBody>
      </p:sp>
    </p:spTree>
    <p:extLst>
      <p:ext uri="{BB962C8B-B14F-4D97-AF65-F5344CB8AC3E}">
        <p14:creationId xmlns:p14="http://schemas.microsoft.com/office/powerpoint/2010/main" val="1072411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Use the LUT (After filter out barcodes with multiple fragments) -RAAV-60 p006</a:t>
            </a:r>
          </a:p>
          <a:p>
            <a:r>
              <a:rPr lang="en-GB" sz="1200" dirty="0"/>
              <a:t>3082124 </a:t>
            </a:r>
            <a:r>
              <a:rPr lang="en-GB" sz="1200" dirty="0" err="1"/>
              <a:t>multipleContfragmentsComplete.csv</a:t>
            </a:r>
            <a:br>
              <a:rPr lang="en-GB" sz="1200" dirty="0"/>
            </a:br>
            <a:endParaRPr lang="en-GB" sz="1200" dirty="0"/>
          </a:p>
          <a:p>
            <a:r>
              <a:rPr lang="en-GB" sz="1200" dirty="0"/>
              <a:t>529246 foundp007_AAV_03.csv </a:t>
            </a:r>
            <a:br>
              <a:rPr lang="en-GB" sz="1200" dirty="0"/>
            </a:br>
            <a:endParaRPr lang="en-GB" sz="1200" dirty="0"/>
          </a:p>
          <a:p>
            <a:r>
              <a:rPr lang="en-GB" sz="1200" dirty="0"/>
              <a:t>After filer with unique fragment : 88853 by Reads (fragments)</a:t>
            </a:r>
          </a:p>
          <a:p>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35</a:t>
            </a:fld>
            <a:endParaRPr lang="en-SE"/>
          </a:p>
        </p:txBody>
      </p:sp>
    </p:spTree>
    <p:extLst>
      <p:ext uri="{BB962C8B-B14F-4D97-AF65-F5344CB8AC3E}">
        <p14:creationId xmlns:p14="http://schemas.microsoft.com/office/powerpoint/2010/main" val="3205798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www.cell.com</a:t>
            </a:r>
            <a:r>
              <a:rPr lang="en-GB" dirty="0"/>
              <a:t>/molecular-therapy-family/molecular-therapy/</a:t>
            </a:r>
            <a:r>
              <a:rPr lang="en-GB" dirty="0" err="1"/>
              <a:t>fulltext</a:t>
            </a:r>
            <a:r>
              <a:rPr lang="en-GB" dirty="0"/>
              <a:t>/S1525-0016%2822%2900569-X</a:t>
            </a:r>
          </a:p>
          <a:p>
            <a:r>
              <a:rPr lang="en-US" sz="1800" dirty="0">
                <a:effectLst/>
                <a:latin typeface="Times New Roman" panose="02020603050405020304" pitchFamily="18" charset="0"/>
                <a:ea typeface="DengXian" panose="02010600030101010101" pitchFamily="2" charset="-122"/>
              </a:rPr>
              <a:t>-In the context of AAV, serotypes refer to different naturally occurring or engineered variants of AAV that have unique capsid proteins. </a:t>
            </a:r>
          </a:p>
          <a:p>
            <a:r>
              <a:rPr lang="en-US" sz="1800" dirty="0">
                <a:effectLst/>
                <a:latin typeface="Times New Roman" panose="02020603050405020304" pitchFamily="18" charset="0"/>
                <a:ea typeface="DengXian" panose="02010600030101010101" pitchFamily="2" charset="-122"/>
              </a:rPr>
              <a:t>-These capsid differences give each serotype specific properties, such as the ability to infect certain types of cells or tissues. </a:t>
            </a:r>
            <a:endParaRPr lang="en-GB" dirty="0"/>
          </a:p>
          <a:p>
            <a:r>
              <a:rPr lang="en-GB" dirty="0"/>
              <a:t>-Chimeric AAV capsids can be engineered by inserting peptides or proteins into specific VP regions to alter AAV serotype tropism. </a:t>
            </a:r>
          </a:p>
          <a:p>
            <a:r>
              <a:rPr lang="en-GB" dirty="0"/>
              <a:t>-This approach focuses on two key decisions: selecting the insert and its insertion site.</a:t>
            </a:r>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3</a:t>
            </a:fld>
            <a:endParaRPr lang="en-SE"/>
          </a:p>
        </p:txBody>
      </p:sp>
    </p:spTree>
    <p:extLst>
      <p:ext uri="{BB962C8B-B14F-4D97-AF65-F5344CB8AC3E}">
        <p14:creationId xmlns:p14="http://schemas.microsoft.com/office/powerpoint/2010/main" val="2761762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666666"/>
                </a:solidFill>
                <a:effectLst/>
                <a:latin typeface="Open Sans" panose="020F0502020204030204" pitchFamily="34" charset="0"/>
              </a:rPr>
              <a:t>Barcoded rational AAV vector evolution screening approach. (</a:t>
            </a:r>
            <a:r>
              <a:rPr lang="en-GB" b="0" i="1" dirty="0">
                <a:solidFill>
                  <a:srgbClr val="666666"/>
                </a:solidFill>
                <a:effectLst/>
                <a:latin typeface="Open Sans" panose="020B0606030504020204" pitchFamily="34" charset="0"/>
              </a:rPr>
              <a:t>A) Pie chart displaying the selected 131 proteins with documented affinity to synapses. (B) Schematics of the BRAVE procedure. 1: NCBI reference amino acid sequences were computationally digested into 14-aa (or 22-aa) -long polypeptides with a 1-aa shifting sliding window. 2: Three alternative linkers were added to the 14-aa polypeptides, for example, a rigid linker with 5 alanine residues (14aaA5). 3: Codon-optimized sequences (92,358) were synthesized in parallel on an oligonucleotide array. 4: The pool of oligonucleotides was assembled into an AAV production backbone with cis-acting AAV2 Rep/Cap and ITR-flanking CMV-GFP. A 20-bp random molecular barcode (BC) was simultaneously inserted into the 3′ UTR of the GFP gene. 5a: Using a fraction of the plasmid preparation, exposed to Cre-recombinase in vitro, a look-up table was generated linking the BC to the peptide. 5b: Using the same plasmid pool from step 4, an AAV batch was produced (</a:t>
            </a:r>
            <a:r>
              <a:rPr lang="en-GB" b="0" i="1" dirty="0" err="1">
                <a:solidFill>
                  <a:srgbClr val="666666"/>
                </a:solidFill>
                <a:effectLst/>
                <a:latin typeface="Open Sans" panose="020B0606030504020204" pitchFamily="34" charset="0"/>
              </a:rPr>
              <a:t>MNMlib</a:t>
            </a:r>
            <a:r>
              <a:rPr lang="en-GB" b="0" i="1" dirty="0">
                <a:solidFill>
                  <a:srgbClr val="666666"/>
                </a:solidFill>
                <a:effectLst/>
                <a:latin typeface="Open Sans" panose="020B0606030504020204" pitchFamily="34" charset="0"/>
              </a:rPr>
              <a:t>), and multiple parallel screening experiments were performed both in vitro and in vivo followed by BC sequencing from mRNA. 6: Through the combination of the sequenced barcodes and the LUT, transduction efficacy can be mapped back to each of the original 131 proteins, here exemplified by the aa sequence of HSV-1 pUL21. The height of each bar represents the relative abundance of that amino acid, normalized to the total library and summed from all peptides covering the region. 7: Consensus motifs can be determined using the Hammock, hidden Markov model-based clustering approach.</a:t>
            </a:r>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36</a:t>
            </a:fld>
            <a:endParaRPr lang="en-SE"/>
          </a:p>
        </p:txBody>
      </p:sp>
    </p:spTree>
    <p:extLst>
      <p:ext uri="{BB962C8B-B14F-4D97-AF65-F5344CB8AC3E}">
        <p14:creationId xmlns:p14="http://schemas.microsoft.com/office/powerpoint/2010/main" val="704145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www.vectorbiolabs.com</a:t>
            </a:r>
            <a:r>
              <a:rPr lang="en-GB" dirty="0"/>
              <a:t>/intro-to-</a:t>
            </a:r>
            <a:r>
              <a:rPr lang="en-GB" dirty="0" err="1"/>
              <a:t>aav</a:t>
            </a:r>
            <a:r>
              <a:rPr lang="en-GB" dirty="0"/>
              <a:t>/</a:t>
            </a:r>
          </a:p>
          <a:p>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37</a:t>
            </a:fld>
            <a:endParaRPr lang="en-SE"/>
          </a:p>
        </p:txBody>
      </p:sp>
    </p:spTree>
    <p:extLst>
      <p:ext uri="{BB962C8B-B14F-4D97-AF65-F5344CB8AC3E}">
        <p14:creationId xmlns:p14="http://schemas.microsoft.com/office/powerpoint/2010/main" val="2837917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pool of oligonucleotides was assembled into an AAV production backbone with cis-acting AAV2 Rep/Cap and ITR-flanking CMV-GFP.</a:t>
            </a:r>
          </a:p>
          <a:p>
            <a:r>
              <a:rPr lang="en-GB" dirty="0"/>
              <a:t>-A 24-bp random molecular barcode (BC) was simultaneously inserted into the 3′ UTR of the GFP gene. </a:t>
            </a:r>
          </a:p>
          <a:p>
            <a:r>
              <a:rPr lang="en-GB" dirty="0"/>
              <a:t>-Using a fraction of the plasmid preparation, exposed to Cre-recombinase in vitro, a look-up table was generated linking the BC to the peptide.</a:t>
            </a:r>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4</a:t>
            </a:fld>
            <a:endParaRPr lang="en-SE"/>
          </a:p>
        </p:txBody>
      </p:sp>
    </p:spTree>
    <p:extLst>
      <p:ext uri="{BB962C8B-B14F-4D97-AF65-F5344CB8AC3E}">
        <p14:creationId xmlns:p14="http://schemas.microsoft.com/office/powerpoint/2010/main" val="2356879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Times" pitchFamily="2" charset="0"/>
              </a:rPr>
              <a:t>Libraries p005 and p007 were designed using rational design </a:t>
            </a:r>
            <a:r>
              <a:rPr lang="en-GB">
                <a:effectLst/>
                <a:latin typeface="Times" pitchFamily="2" charset="0"/>
              </a:rPr>
              <a:t>principles, whereas </a:t>
            </a:r>
            <a:r>
              <a:rPr lang="en-GB" dirty="0">
                <a:effectLst/>
                <a:latin typeface="Times" pitchFamily="2" charset="0"/>
              </a:rPr>
              <a:t>p006 was engineered by incorporating degenerate NNK codons to </a:t>
            </a:r>
            <a:r>
              <a:rPr lang="en-GB">
                <a:effectLst/>
                <a:latin typeface="Times" pitchFamily="2" charset="0"/>
              </a:rPr>
              <a:t>introduce amino</a:t>
            </a:r>
            <a:r>
              <a:rPr lang="en-GB">
                <a:effectLst/>
                <a:latin typeface="Helvetica" pitchFamily="2" charset="0"/>
              </a:rPr>
              <a:t> </a:t>
            </a:r>
            <a:r>
              <a:rPr lang="en-GB" dirty="0">
                <a:effectLst/>
                <a:latin typeface="Times" pitchFamily="2" charset="0"/>
              </a:rPr>
              <a:t>acid randomization </a:t>
            </a:r>
          </a:p>
          <a:p>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5</a:t>
            </a:fld>
            <a:endParaRPr lang="en-SE"/>
          </a:p>
        </p:txBody>
      </p:sp>
    </p:spTree>
    <p:extLst>
      <p:ext uri="{BB962C8B-B14F-4D97-AF65-F5344CB8AC3E}">
        <p14:creationId xmlns:p14="http://schemas.microsoft.com/office/powerpoint/2010/main" val="3831478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 overview of the data processing pipeline, including </a:t>
            </a:r>
            <a:r>
              <a:rPr lang="en-US" sz="1800" dirty="0" err="1">
                <a:solidFill>
                  <a:srgbClr val="000000"/>
                </a:solidFill>
                <a:effectLst/>
                <a:latin typeface="Times New Roman" panose="02020603050405020304" pitchFamily="18" charset="0"/>
                <a:ea typeface="Times New Roman" panose="02020603050405020304" pitchFamily="18" charset="0"/>
              </a:rPr>
              <a:t>FastQC</a:t>
            </a:r>
            <a:r>
              <a:rPr lang="en-US" sz="1800" dirty="0">
                <a:solidFill>
                  <a:srgbClr val="000000"/>
                </a:solidFill>
                <a:effectLst/>
                <a:latin typeface="Times New Roman" panose="02020603050405020304" pitchFamily="18" charset="0"/>
                <a:ea typeface="Times New Roman" panose="02020603050405020304" pitchFamily="18" charset="0"/>
              </a:rPr>
              <a:t> analysis of </a:t>
            </a:r>
            <a:r>
              <a:rPr lang="en-US" sz="1800" dirty="0" err="1">
                <a:solidFill>
                  <a:srgbClr val="000000"/>
                </a:solidFill>
                <a:effectLst/>
                <a:latin typeface="Times New Roman" panose="02020603050405020304" pitchFamily="18" charset="0"/>
                <a:ea typeface="Times New Roman" panose="02020603050405020304" pitchFamily="18" charset="0"/>
              </a:rPr>
              <a:t>fastq</a:t>
            </a:r>
            <a:r>
              <a:rPr lang="en-US" sz="1800" dirty="0">
                <a:solidFill>
                  <a:srgbClr val="000000"/>
                </a:solidFill>
                <a:effectLst/>
                <a:latin typeface="Times New Roman" panose="02020603050405020304" pitchFamily="18" charset="0"/>
                <a:ea typeface="Times New Roman" panose="02020603050405020304" pitchFamily="18" charset="0"/>
              </a:rPr>
              <a:t> reads before and after quality trimming; extraction of library IDs, barcodes (BC), and fragments;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-pairing BC with fragments using </a:t>
            </a:r>
            <a:r>
              <a:rPr lang="en-US" sz="1800" dirty="0" err="1">
                <a:solidFill>
                  <a:srgbClr val="000000"/>
                </a:solidFill>
                <a:effectLst/>
                <a:latin typeface="Times New Roman" panose="02020603050405020304" pitchFamily="18" charset="0"/>
                <a:ea typeface="Times New Roman" panose="02020603050405020304" pitchFamily="18" charset="0"/>
              </a:rPr>
              <a:t>pairfq</a:t>
            </a:r>
            <a:r>
              <a:rPr lang="en-US" sz="1800" dirty="0">
                <a:solidFill>
                  <a:srgbClr val="000000"/>
                </a:solidFill>
                <a:effectLst/>
                <a:latin typeface="Times New Roman" panose="02020603050405020304" pitchFamily="18" charset="0"/>
                <a:ea typeface="Times New Roman" panose="02020603050405020304" pitchFamily="18" charset="0"/>
              </a:rPr>
              <a:t>; BC reduction via </a:t>
            </a:r>
            <a:r>
              <a:rPr lang="en-US" sz="1800" dirty="0" err="1">
                <a:solidFill>
                  <a:srgbClr val="000000"/>
                </a:solidFill>
                <a:effectLst/>
                <a:latin typeface="Times New Roman" panose="02020603050405020304" pitchFamily="18" charset="0"/>
                <a:ea typeface="Times New Roman" panose="02020603050405020304" pitchFamily="18" charset="0"/>
              </a:rPr>
              <a:t>Starcode</a:t>
            </a:r>
            <a:r>
              <a:rPr lang="en-US" sz="1800" dirty="0">
                <a:solidFill>
                  <a:srgbClr val="000000"/>
                </a:solidFill>
                <a:effectLst/>
                <a:latin typeface="Times New Roman" panose="02020603050405020304" pitchFamily="18" charset="0"/>
                <a:ea typeface="Times New Roman" panose="02020603050405020304" pitchFamily="18" charset="0"/>
              </a:rPr>
              <a:t>; mapping custom array oligos back to the original proteins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using Bowtie2;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-creation of a Look-Up Table for identifying fragments derived from the viral library and infected tissue samples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foundFrag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-normalization of all reads using various computational methods; and subsequent data analysis to generate outputs like circular bar plots, pairwise plots, and motif creation.</a:t>
            </a:r>
            <a:endParaRPr lang="en-SE"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6</a:t>
            </a:fld>
            <a:endParaRPr lang="en-SE"/>
          </a:p>
        </p:txBody>
      </p:sp>
    </p:spTree>
    <p:extLst>
      <p:ext uri="{BB962C8B-B14F-4D97-AF65-F5344CB8AC3E}">
        <p14:creationId xmlns:p14="http://schemas.microsoft.com/office/powerpoint/2010/main" val="4157483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tail -n +2 7_fragment_barcode_library.txt | </a:t>
            </a:r>
            <a:r>
              <a:rPr lang="en-GB" sz="1200" dirty="0" err="1"/>
              <a:t>wc</a:t>
            </a:r>
            <a:r>
              <a:rPr lang="en-GB" sz="1200" dirty="0"/>
              <a:t> -l  123875291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t>
            </a:r>
            <a:r>
              <a:rPr lang="en-US" sz="1800" dirty="0">
                <a:solidFill>
                  <a:srgbClr val="000000"/>
                </a:solidFill>
                <a:effectLst/>
                <a:latin typeface="Times New Roman" panose="02020603050405020304" pitchFamily="18" charset="0"/>
                <a:ea typeface="Times New Roman" panose="02020603050405020304" pitchFamily="18" charset="0"/>
              </a:rPr>
              <a:t>For plasmid library p007, 123,875,291 reads were processed</a:t>
            </a:r>
            <a:r>
              <a:rPr lang="en-SE"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-Each plasmid library was associated with specific library IDs: p007 used (CTA)</a:t>
            </a:r>
            <a:r>
              <a:rPr lang="en-SE" dirty="0">
                <a:effectLst/>
              </a:rPr>
              <a:t> </a:t>
            </a: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7</a:t>
            </a:fld>
            <a:endParaRPr lang="en-SE"/>
          </a:p>
        </p:txBody>
      </p:sp>
    </p:spTree>
    <p:extLst>
      <p:ext uri="{BB962C8B-B14F-4D97-AF65-F5344CB8AC3E}">
        <p14:creationId xmlns:p14="http://schemas.microsoft.com/office/powerpoint/2010/main" val="171550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-For plasmid library p007, 98% of the sequences were aligned with the original sequences established in the lab</a:t>
            </a:r>
            <a:r>
              <a:rPr lang="en-SE" dirty="0">
                <a:effectLst/>
              </a:rPr>
              <a:t> </a:t>
            </a:r>
          </a:p>
          <a:p>
            <a:r>
              <a:rPr lang="en-SE" dirty="0">
                <a:effectLst/>
              </a:rPr>
              <a:t>-priminary look-up table: </a:t>
            </a:r>
            <a:r>
              <a:rPr lang="en-GB" dirty="0"/>
              <a:t>initial reference dataset that links key identifiers or variables, enabling efficient mapping and retrieval of information.</a:t>
            </a:r>
          </a:p>
          <a:p>
            <a:r>
              <a:rPr lang="en-GB" dirty="0"/>
              <a:t>-connect sequence barcodes to corresponding peptides </a:t>
            </a:r>
          </a:p>
          <a:p>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8</a:t>
            </a:fld>
            <a:endParaRPr lang="en-SE"/>
          </a:p>
        </p:txBody>
      </p:sp>
    </p:spTree>
    <p:extLst>
      <p:ext uri="{BB962C8B-B14F-4D97-AF65-F5344CB8AC3E}">
        <p14:creationId xmlns:p14="http://schemas.microsoft.com/office/powerpoint/2010/main" val="789418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b="1" dirty="0">
                <a:solidFill>
                  <a:srgbClr val="000000"/>
                </a:solidFill>
                <a:effectLst/>
                <a:latin typeface="Times New Roman" panose="02020603050405020304" pitchFamily="18" charset="0"/>
                <a:ea typeface="Times New Roman" panose="02020603050405020304" pitchFamily="18" charset="0"/>
              </a:rPr>
              <a:t>The circular bar plot displays the absolute quantities of unique peptides recovered at each stage of the BRAVE assay. </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p006 library contained 340,909 unique peptides, with 18,517 from the virus library, 395 from tissue-infected samples (RAAV-53),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42 from another tissue-infected sample (RAAV-72)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p>
        </p:txBody>
      </p:sp>
      <p:sp>
        <p:nvSpPr>
          <p:cNvPr id="4" name="Slide Number Placeholder 3"/>
          <p:cNvSpPr>
            <a:spLocks noGrp="1"/>
          </p:cNvSpPr>
          <p:nvPr>
            <p:ph type="sldNum" sz="quarter" idx="5"/>
          </p:nvPr>
        </p:nvSpPr>
        <p:spPr/>
        <p:txBody>
          <a:bodyPr/>
          <a:lstStyle/>
          <a:p>
            <a:fld id="{AD910265-8449-AC4D-93C9-906856DA4FE5}" type="slidenum">
              <a:rPr lang="en-SE" smtClean="0"/>
              <a:t>9</a:t>
            </a:fld>
            <a:endParaRPr lang="en-SE"/>
          </a:p>
        </p:txBody>
      </p:sp>
    </p:spTree>
    <p:extLst>
      <p:ext uri="{BB962C8B-B14F-4D97-AF65-F5344CB8AC3E}">
        <p14:creationId xmlns:p14="http://schemas.microsoft.com/office/powerpoint/2010/main" val="1704732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554F2-1921-C130-5A83-203BA8C9B02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B9E10E29-78DB-7203-2BB6-181EF84DA8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8A0270A8-C98C-2926-FDFF-62CBA64D4970}"/>
              </a:ext>
            </a:extLst>
          </p:cNvPr>
          <p:cNvSpPr>
            <a:spLocks noGrp="1"/>
          </p:cNvSpPr>
          <p:nvPr>
            <p:ph type="dt" sz="half" idx="10"/>
          </p:nvPr>
        </p:nvSpPr>
        <p:spPr/>
        <p:txBody>
          <a:bodyPr/>
          <a:lstStyle/>
          <a:p>
            <a:fld id="{FABFFB13-715B-3841-8A8E-A3CD6599B4AB}" type="datetimeFigureOut">
              <a:rPr lang="en-SE" smtClean="0"/>
              <a:t>2024-11-21</a:t>
            </a:fld>
            <a:endParaRPr lang="en-SE"/>
          </a:p>
        </p:txBody>
      </p:sp>
      <p:sp>
        <p:nvSpPr>
          <p:cNvPr id="5" name="Footer Placeholder 4">
            <a:extLst>
              <a:ext uri="{FF2B5EF4-FFF2-40B4-BE49-F238E27FC236}">
                <a16:creationId xmlns:a16="http://schemas.microsoft.com/office/drawing/2014/main" id="{6A3659FE-A13C-087B-BD06-8967B6844AD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89480CC1-7E4F-BD43-13C2-05F36D4206F2}"/>
              </a:ext>
            </a:extLst>
          </p:cNvPr>
          <p:cNvSpPr>
            <a:spLocks noGrp="1"/>
          </p:cNvSpPr>
          <p:nvPr>
            <p:ph type="sldNum" sz="quarter" idx="12"/>
          </p:nvPr>
        </p:nvSpPr>
        <p:spPr/>
        <p:txBody>
          <a:bodyPr/>
          <a:lstStyle/>
          <a:p>
            <a:fld id="{41215ABD-7F71-B54B-9983-BE69C69C8984}" type="slidenum">
              <a:rPr lang="en-SE" smtClean="0"/>
              <a:t>‹#›</a:t>
            </a:fld>
            <a:endParaRPr lang="en-SE"/>
          </a:p>
        </p:txBody>
      </p:sp>
    </p:spTree>
    <p:extLst>
      <p:ext uri="{BB962C8B-B14F-4D97-AF65-F5344CB8AC3E}">
        <p14:creationId xmlns:p14="http://schemas.microsoft.com/office/powerpoint/2010/main" val="3857402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2C43B-FC16-E18C-2DFB-9C5CDC9CFE77}"/>
              </a:ext>
            </a:extLst>
          </p:cNvPr>
          <p:cNvSpPr>
            <a:spLocks noGrp="1"/>
          </p:cNvSpPr>
          <p:nvPr>
            <p:ph type="title"/>
          </p:nvPr>
        </p:nvSpPr>
        <p:spPr/>
        <p:txBody>
          <a:bodyPr/>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B19EB29F-DEEA-2846-B27C-EF8D731592B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8C740F3E-01B2-E5C9-5483-5EE8D158A462}"/>
              </a:ext>
            </a:extLst>
          </p:cNvPr>
          <p:cNvSpPr>
            <a:spLocks noGrp="1"/>
          </p:cNvSpPr>
          <p:nvPr>
            <p:ph type="dt" sz="half" idx="10"/>
          </p:nvPr>
        </p:nvSpPr>
        <p:spPr/>
        <p:txBody>
          <a:bodyPr/>
          <a:lstStyle/>
          <a:p>
            <a:fld id="{FABFFB13-715B-3841-8A8E-A3CD6599B4AB}" type="datetimeFigureOut">
              <a:rPr lang="en-SE" smtClean="0"/>
              <a:t>2024-11-21</a:t>
            </a:fld>
            <a:endParaRPr lang="en-SE"/>
          </a:p>
        </p:txBody>
      </p:sp>
      <p:sp>
        <p:nvSpPr>
          <p:cNvPr id="5" name="Footer Placeholder 4">
            <a:extLst>
              <a:ext uri="{FF2B5EF4-FFF2-40B4-BE49-F238E27FC236}">
                <a16:creationId xmlns:a16="http://schemas.microsoft.com/office/drawing/2014/main" id="{5AF2C88E-A6B8-7220-55B3-6DD1BCF7AC23}"/>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81B17414-0700-3406-C384-D2A35AD35D45}"/>
              </a:ext>
            </a:extLst>
          </p:cNvPr>
          <p:cNvSpPr>
            <a:spLocks noGrp="1"/>
          </p:cNvSpPr>
          <p:nvPr>
            <p:ph type="sldNum" sz="quarter" idx="12"/>
          </p:nvPr>
        </p:nvSpPr>
        <p:spPr/>
        <p:txBody>
          <a:bodyPr/>
          <a:lstStyle/>
          <a:p>
            <a:fld id="{41215ABD-7F71-B54B-9983-BE69C69C8984}" type="slidenum">
              <a:rPr lang="en-SE" smtClean="0"/>
              <a:t>‹#›</a:t>
            </a:fld>
            <a:endParaRPr lang="en-SE"/>
          </a:p>
        </p:txBody>
      </p:sp>
    </p:spTree>
    <p:extLst>
      <p:ext uri="{BB962C8B-B14F-4D97-AF65-F5344CB8AC3E}">
        <p14:creationId xmlns:p14="http://schemas.microsoft.com/office/powerpoint/2010/main" val="2074628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DBEB7C-8722-9E5A-3541-6D5941B9114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37EEEF57-0BAE-5B38-887D-3123CC7DBE1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F0B6DCE0-6D91-6809-0CDB-197A3781983D}"/>
              </a:ext>
            </a:extLst>
          </p:cNvPr>
          <p:cNvSpPr>
            <a:spLocks noGrp="1"/>
          </p:cNvSpPr>
          <p:nvPr>
            <p:ph type="dt" sz="half" idx="10"/>
          </p:nvPr>
        </p:nvSpPr>
        <p:spPr/>
        <p:txBody>
          <a:bodyPr/>
          <a:lstStyle/>
          <a:p>
            <a:fld id="{FABFFB13-715B-3841-8A8E-A3CD6599B4AB}" type="datetimeFigureOut">
              <a:rPr lang="en-SE" smtClean="0"/>
              <a:t>2024-11-21</a:t>
            </a:fld>
            <a:endParaRPr lang="en-SE"/>
          </a:p>
        </p:txBody>
      </p:sp>
      <p:sp>
        <p:nvSpPr>
          <p:cNvPr id="5" name="Footer Placeholder 4">
            <a:extLst>
              <a:ext uri="{FF2B5EF4-FFF2-40B4-BE49-F238E27FC236}">
                <a16:creationId xmlns:a16="http://schemas.microsoft.com/office/drawing/2014/main" id="{AE3A2B9D-E054-CA30-1FA0-911A449C3E6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C96417AD-440A-A70C-84B8-ECD2993C7E43}"/>
              </a:ext>
            </a:extLst>
          </p:cNvPr>
          <p:cNvSpPr>
            <a:spLocks noGrp="1"/>
          </p:cNvSpPr>
          <p:nvPr>
            <p:ph type="sldNum" sz="quarter" idx="12"/>
          </p:nvPr>
        </p:nvSpPr>
        <p:spPr/>
        <p:txBody>
          <a:bodyPr/>
          <a:lstStyle/>
          <a:p>
            <a:fld id="{41215ABD-7F71-B54B-9983-BE69C69C8984}" type="slidenum">
              <a:rPr lang="en-SE" smtClean="0"/>
              <a:t>‹#›</a:t>
            </a:fld>
            <a:endParaRPr lang="en-SE"/>
          </a:p>
        </p:txBody>
      </p:sp>
    </p:spTree>
    <p:extLst>
      <p:ext uri="{BB962C8B-B14F-4D97-AF65-F5344CB8AC3E}">
        <p14:creationId xmlns:p14="http://schemas.microsoft.com/office/powerpoint/2010/main" val="922662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BB3C-0615-7FB6-884C-8089CCC965D9}"/>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CFF3FE7E-578A-BD18-FB4F-E73A79E8A22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66C4C53F-6102-390C-90F4-FD741B2064DF}"/>
              </a:ext>
            </a:extLst>
          </p:cNvPr>
          <p:cNvSpPr>
            <a:spLocks noGrp="1"/>
          </p:cNvSpPr>
          <p:nvPr>
            <p:ph type="dt" sz="half" idx="10"/>
          </p:nvPr>
        </p:nvSpPr>
        <p:spPr/>
        <p:txBody>
          <a:bodyPr/>
          <a:lstStyle/>
          <a:p>
            <a:fld id="{FABFFB13-715B-3841-8A8E-A3CD6599B4AB}" type="datetimeFigureOut">
              <a:rPr lang="en-SE" smtClean="0"/>
              <a:t>2024-11-21</a:t>
            </a:fld>
            <a:endParaRPr lang="en-SE"/>
          </a:p>
        </p:txBody>
      </p:sp>
      <p:sp>
        <p:nvSpPr>
          <p:cNvPr id="5" name="Footer Placeholder 4">
            <a:extLst>
              <a:ext uri="{FF2B5EF4-FFF2-40B4-BE49-F238E27FC236}">
                <a16:creationId xmlns:a16="http://schemas.microsoft.com/office/drawing/2014/main" id="{F308E7A0-5D56-0C3E-3399-AD148320948C}"/>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86D125ED-2692-5470-B37E-046655A180E7}"/>
              </a:ext>
            </a:extLst>
          </p:cNvPr>
          <p:cNvSpPr>
            <a:spLocks noGrp="1"/>
          </p:cNvSpPr>
          <p:nvPr>
            <p:ph type="sldNum" sz="quarter" idx="12"/>
          </p:nvPr>
        </p:nvSpPr>
        <p:spPr/>
        <p:txBody>
          <a:bodyPr/>
          <a:lstStyle/>
          <a:p>
            <a:fld id="{41215ABD-7F71-B54B-9983-BE69C69C8984}" type="slidenum">
              <a:rPr lang="en-SE" smtClean="0"/>
              <a:t>‹#›</a:t>
            </a:fld>
            <a:endParaRPr lang="en-SE"/>
          </a:p>
        </p:txBody>
      </p:sp>
    </p:spTree>
    <p:extLst>
      <p:ext uri="{BB962C8B-B14F-4D97-AF65-F5344CB8AC3E}">
        <p14:creationId xmlns:p14="http://schemas.microsoft.com/office/powerpoint/2010/main" val="2971439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33C3A-4B97-33DA-3CD5-1A884012711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SE"/>
          </a:p>
        </p:txBody>
      </p:sp>
      <p:sp>
        <p:nvSpPr>
          <p:cNvPr id="3" name="Text Placeholder 2">
            <a:extLst>
              <a:ext uri="{FF2B5EF4-FFF2-40B4-BE49-F238E27FC236}">
                <a16:creationId xmlns:a16="http://schemas.microsoft.com/office/drawing/2014/main" id="{C792CDDA-02B7-FCF5-BB5E-F9F7962519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53806F-3F9B-E488-5B8F-1E47F15048FA}"/>
              </a:ext>
            </a:extLst>
          </p:cNvPr>
          <p:cNvSpPr>
            <a:spLocks noGrp="1"/>
          </p:cNvSpPr>
          <p:nvPr>
            <p:ph type="dt" sz="half" idx="10"/>
          </p:nvPr>
        </p:nvSpPr>
        <p:spPr/>
        <p:txBody>
          <a:bodyPr/>
          <a:lstStyle/>
          <a:p>
            <a:fld id="{FABFFB13-715B-3841-8A8E-A3CD6599B4AB}" type="datetimeFigureOut">
              <a:rPr lang="en-SE" smtClean="0"/>
              <a:t>2024-11-21</a:t>
            </a:fld>
            <a:endParaRPr lang="en-SE"/>
          </a:p>
        </p:txBody>
      </p:sp>
      <p:sp>
        <p:nvSpPr>
          <p:cNvPr id="5" name="Footer Placeholder 4">
            <a:extLst>
              <a:ext uri="{FF2B5EF4-FFF2-40B4-BE49-F238E27FC236}">
                <a16:creationId xmlns:a16="http://schemas.microsoft.com/office/drawing/2014/main" id="{68B9F96D-9A8E-FB2A-41AB-64F2DD543B51}"/>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4521B80D-0BB5-2B15-BD73-656D07AAA4B7}"/>
              </a:ext>
            </a:extLst>
          </p:cNvPr>
          <p:cNvSpPr>
            <a:spLocks noGrp="1"/>
          </p:cNvSpPr>
          <p:nvPr>
            <p:ph type="sldNum" sz="quarter" idx="12"/>
          </p:nvPr>
        </p:nvSpPr>
        <p:spPr/>
        <p:txBody>
          <a:bodyPr/>
          <a:lstStyle/>
          <a:p>
            <a:fld id="{41215ABD-7F71-B54B-9983-BE69C69C8984}" type="slidenum">
              <a:rPr lang="en-SE" smtClean="0"/>
              <a:t>‹#›</a:t>
            </a:fld>
            <a:endParaRPr lang="en-SE"/>
          </a:p>
        </p:txBody>
      </p:sp>
    </p:spTree>
    <p:extLst>
      <p:ext uri="{BB962C8B-B14F-4D97-AF65-F5344CB8AC3E}">
        <p14:creationId xmlns:p14="http://schemas.microsoft.com/office/powerpoint/2010/main" val="11462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1C0B0-E73A-6335-902C-E6B80C949978}"/>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681A3193-341E-4FA9-BACB-22D8B079807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Content Placeholder 3">
            <a:extLst>
              <a:ext uri="{FF2B5EF4-FFF2-40B4-BE49-F238E27FC236}">
                <a16:creationId xmlns:a16="http://schemas.microsoft.com/office/drawing/2014/main" id="{4B6038D4-B6DB-CEF8-64DB-789EB6105E8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A7CEF1C9-1309-4DF6-0AF8-D6C02CF4D1C2}"/>
              </a:ext>
            </a:extLst>
          </p:cNvPr>
          <p:cNvSpPr>
            <a:spLocks noGrp="1"/>
          </p:cNvSpPr>
          <p:nvPr>
            <p:ph type="dt" sz="half" idx="10"/>
          </p:nvPr>
        </p:nvSpPr>
        <p:spPr/>
        <p:txBody>
          <a:bodyPr/>
          <a:lstStyle/>
          <a:p>
            <a:fld id="{FABFFB13-715B-3841-8A8E-A3CD6599B4AB}" type="datetimeFigureOut">
              <a:rPr lang="en-SE" smtClean="0"/>
              <a:t>2024-11-21</a:t>
            </a:fld>
            <a:endParaRPr lang="en-SE"/>
          </a:p>
        </p:txBody>
      </p:sp>
      <p:sp>
        <p:nvSpPr>
          <p:cNvPr id="6" name="Footer Placeholder 5">
            <a:extLst>
              <a:ext uri="{FF2B5EF4-FFF2-40B4-BE49-F238E27FC236}">
                <a16:creationId xmlns:a16="http://schemas.microsoft.com/office/drawing/2014/main" id="{35A8F52E-482E-966B-F669-5914960FCFF8}"/>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C0F26ECF-A458-E3B5-590F-08D21B043C85}"/>
              </a:ext>
            </a:extLst>
          </p:cNvPr>
          <p:cNvSpPr>
            <a:spLocks noGrp="1"/>
          </p:cNvSpPr>
          <p:nvPr>
            <p:ph type="sldNum" sz="quarter" idx="12"/>
          </p:nvPr>
        </p:nvSpPr>
        <p:spPr/>
        <p:txBody>
          <a:bodyPr/>
          <a:lstStyle/>
          <a:p>
            <a:fld id="{41215ABD-7F71-B54B-9983-BE69C69C8984}" type="slidenum">
              <a:rPr lang="en-SE" smtClean="0"/>
              <a:t>‹#›</a:t>
            </a:fld>
            <a:endParaRPr lang="en-SE"/>
          </a:p>
        </p:txBody>
      </p:sp>
    </p:spTree>
    <p:extLst>
      <p:ext uri="{BB962C8B-B14F-4D97-AF65-F5344CB8AC3E}">
        <p14:creationId xmlns:p14="http://schemas.microsoft.com/office/powerpoint/2010/main" val="1189040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A5DA9-9117-2E81-6C82-7E2895F216C5}"/>
              </a:ext>
            </a:extLst>
          </p:cNvPr>
          <p:cNvSpPr>
            <a:spLocks noGrp="1"/>
          </p:cNvSpPr>
          <p:nvPr>
            <p:ph type="title"/>
          </p:nvPr>
        </p:nvSpPr>
        <p:spPr>
          <a:xfrm>
            <a:off x="839788" y="365125"/>
            <a:ext cx="10515600" cy="1325563"/>
          </a:xfrm>
        </p:spPr>
        <p:txBody>
          <a:bodyPr/>
          <a:lstStyle/>
          <a:p>
            <a:r>
              <a:rPr lang="en-GB"/>
              <a:t>Click to edit Master title style</a:t>
            </a:r>
            <a:endParaRPr lang="en-SE"/>
          </a:p>
        </p:txBody>
      </p:sp>
      <p:sp>
        <p:nvSpPr>
          <p:cNvPr id="3" name="Text Placeholder 2">
            <a:extLst>
              <a:ext uri="{FF2B5EF4-FFF2-40B4-BE49-F238E27FC236}">
                <a16:creationId xmlns:a16="http://schemas.microsoft.com/office/drawing/2014/main" id="{56A7F02A-AC12-22A6-447D-DB3F1A07EB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22491E7-2779-5273-5BE6-3F655DDD019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Text Placeholder 4">
            <a:extLst>
              <a:ext uri="{FF2B5EF4-FFF2-40B4-BE49-F238E27FC236}">
                <a16:creationId xmlns:a16="http://schemas.microsoft.com/office/drawing/2014/main" id="{A46AB7F6-1A16-158E-C1F7-98118A0DA3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3F9E865-8BC9-FBEA-31C5-D592D220E2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7" name="Date Placeholder 6">
            <a:extLst>
              <a:ext uri="{FF2B5EF4-FFF2-40B4-BE49-F238E27FC236}">
                <a16:creationId xmlns:a16="http://schemas.microsoft.com/office/drawing/2014/main" id="{6ACF2BF7-C4CC-803A-467E-41A6DB7E5CDC}"/>
              </a:ext>
            </a:extLst>
          </p:cNvPr>
          <p:cNvSpPr>
            <a:spLocks noGrp="1"/>
          </p:cNvSpPr>
          <p:nvPr>
            <p:ph type="dt" sz="half" idx="10"/>
          </p:nvPr>
        </p:nvSpPr>
        <p:spPr/>
        <p:txBody>
          <a:bodyPr/>
          <a:lstStyle/>
          <a:p>
            <a:fld id="{FABFFB13-715B-3841-8A8E-A3CD6599B4AB}" type="datetimeFigureOut">
              <a:rPr lang="en-SE" smtClean="0"/>
              <a:t>2024-11-21</a:t>
            </a:fld>
            <a:endParaRPr lang="en-SE"/>
          </a:p>
        </p:txBody>
      </p:sp>
      <p:sp>
        <p:nvSpPr>
          <p:cNvPr id="8" name="Footer Placeholder 7">
            <a:extLst>
              <a:ext uri="{FF2B5EF4-FFF2-40B4-BE49-F238E27FC236}">
                <a16:creationId xmlns:a16="http://schemas.microsoft.com/office/drawing/2014/main" id="{ADA09E32-F77D-CEE3-45D8-66CB0BD39FC2}"/>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907D1129-258D-FDE7-26D5-380DD1B8033B}"/>
              </a:ext>
            </a:extLst>
          </p:cNvPr>
          <p:cNvSpPr>
            <a:spLocks noGrp="1"/>
          </p:cNvSpPr>
          <p:nvPr>
            <p:ph type="sldNum" sz="quarter" idx="12"/>
          </p:nvPr>
        </p:nvSpPr>
        <p:spPr/>
        <p:txBody>
          <a:bodyPr/>
          <a:lstStyle/>
          <a:p>
            <a:fld id="{41215ABD-7F71-B54B-9983-BE69C69C8984}" type="slidenum">
              <a:rPr lang="en-SE" smtClean="0"/>
              <a:t>‹#›</a:t>
            </a:fld>
            <a:endParaRPr lang="en-SE"/>
          </a:p>
        </p:txBody>
      </p:sp>
    </p:spTree>
    <p:extLst>
      <p:ext uri="{BB962C8B-B14F-4D97-AF65-F5344CB8AC3E}">
        <p14:creationId xmlns:p14="http://schemas.microsoft.com/office/powerpoint/2010/main" val="1317109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FCBB-295D-69FA-6D0A-7423B8FC44E4}"/>
              </a:ext>
            </a:extLst>
          </p:cNvPr>
          <p:cNvSpPr>
            <a:spLocks noGrp="1"/>
          </p:cNvSpPr>
          <p:nvPr>
            <p:ph type="title"/>
          </p:nvPr>
        </p:nvSpPr>
        <p:spPr/>
        <p:txBody>
          <a:bodyPr/>
          <a:lstStyle/>
          <a:p>
            <a:r>
              <a:rPr lang="en-GB"/>
              <a:t>Click to edit Master title style</a:t>
            </a:r>
            <a:endParaRPr lang="en-SE"/>
          </a:p>
        </p:txBody>
      </p:sp>
      <p:sp>
        <p:nvSpPr>
          <p:cNvPr id="3" name="Date Placeholder 2">
            <a:extLst>
              <a:ext uri="{FF2B5EF4-FFF2-40B4-BE49-F238E27FC236}">
                <a16:creationId xmlns:a16="http://schemas.microsoft.com/office/drawing/2014/main" id="{F6A0B344-C26E-ED3B-9597-60CE32B27210}"/>
              </a:ext>
            </a:extLst>
          </p:cNvPr>
          <p:cNvSpPr>
            <a:spLocks noGrp="1"/>
          </p:cNvSpPr>
          <p:nvPr>
            <p:ph type="dt" sz="half" idx="10"/>
          </p:nvPr>
        </p:nvSpPr>
        <p:spPr/>
        <p:txBody>
          <a:bodyPr/>
          <a:lstStyle/>
          <a:p>
            <a:fld id="{FABFFB13-715B-3841-8A8E-A3CD6599B4AB}" type="datetimeFigureOut">
              <a:rPr lang="en-SE" smtClean="0"/>
              <a:t>2024-11-21</a:t>
            </a:fld>
            <a:endParaRPr lang="en-SE"/>
          </a:p>
        </p:txBody>
      </p:sp>
      <p:sp>
        <p:nvSpPr>
          <p:cNvPr id="4" name="Footer Placeholder 3">
            <a:extLst>
              <a:ext uri="{FF2B5EF4-FFF2-40B4-BE49-F238E27FC236}">
                <a16:creationId xmlns:a16="http://schemas.microsoft.com/office/drawing/2014/main" id="{850635CF-E79E-62AF-E430-4AFF7F9E2980}"/>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7C9F12D2-6019-7390-8B3A-8AC16CE994BF}"/>
              </a:ext>
            </a:extLst>
          </p:cNvPr>
          <p:cNvSpPr>
            <a:spLocks noGrp="1"/>
          </p:cNvSpPr>
          <p:nvPr>
            <p:ph type="sldNum" sz="quarter" idx="12"/>
          </p:nvPr>
        </p:nvSpPr>
        <p:spPr/>
        <p:txBody>
          <a:bodyPr/>
          <a:lstStyle/>
          <a:p>
            <a:fld id="{41215ABD-7F71-B54B-9983-BE69C69C8984}" type="slidenum">
              <a:rPr lang="en-SE" smtClean="0"/>
              <a:t>‹#›</a:t>
            </a:fld>
            <a:endParaRPr lang="en-SE"/>
          </a:p>
        </p:txBody>
      </p:sp>
    </p:spTree>
    <p:extLst>
      <p:ext uri="{BB962C8B-B14F-4D97-AF65-F5344CB8AC3E}">
        <p14:creationId xmlns:p14="http://schemas.microsoft.com/office/powerpoint/2010/main" val="2895826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D7F8D2-E018-800B-7AF3-BCBD2162E131}"/>
              </a:ext>
            </a:extLst>
          </p:cNvPr>
          <p:cNvSpPr>
            <a:spLocks noGrp="1"/>
          </p:cNvSpPr>
          <p:nvPr>
            <p:ph type="dt" sz="half" idx="10"/>
          </p:nvPr>
        </p:nvSpPr>
        <p:spPr/>
        <p:txBody>
          <a:bodyPr/>
          <a:lstStyle/>
          <a:p>
            <a:fld id="{FABFFB13-715B-3841-8A8E-A3CD6599B4AB}" type="datetimeFigureOut">
              <a:rPr lang="en-SE" smtClean="0"/>
              <a:t>2024-11-21</a:t>
            </a:fld>
            <a:endParaRPr lang="en-SE"/>
          </a:p>
        </p:txBody>
      </p:sp>
      <p:sp>
        <p:nvSpPr>
          <p:cNvPr id="3" name="Footer Placeholder 2">
            <a:extLst>
              <a:ext uri="{FF2B5EF4-FFF2-40B4-BE49-F238E27FC236}">
                <a16:creationId xmlns:a16="http://schemas.microsoft.com/office/drawing/2014/main" id="{E3F5118D-7286-C08A-1162-A57330FDB8BB}"/>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423335B1-7EF3-A7B0-1F94-24791A5C8427}"/>
              </a:ext>
            </a:extLst>
          </p:cNvPr>
          <p:cNvSpPr>
            <a:spLocks noGrp="1"/>
          </p:cNvSpPr>
          <p:nvPr>
            <p:ph type="sldNum" sz="quarter" idx="12"/>
          </p:nvPr>
        </p:nvSpPr>
        <p:spPr/>
        <p:txBody>
          <a:bodyPr/>
          <a:lstStyle/>
          <a:p>
            <a:fld id="{41215ABD-7F71-B54B-9983-BE69C69C8984}" type="slidenum">
              <a:rPr lang="en-SE" smtClean="0"/>
              <a:t>‹#›</a:t>
            </a:fld>
            <a:endParaRPr lang="en-SE"/>
          </a:p>
        </p:txBody>
      </p:sp>
    </p:spTree>
    <p:extLst>
      <p:ext uri="{BB962C8B-B14F-4D97-AF65-F5344CB8AC3E}">
        <p14:creationId xmlns:p14="http://schemas.microsoft.com/office/powerpoint/2010/main" val="367666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488DA-AAD7-AA29-6569-0F8B5C0E84B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Content Placeholder 2">
            <a:extLst>
              <a:ext uri="{FF2B5EF4-FFF2-40B4-BE49-F238E27FC236}">
                <a16:creationId xmlns:a16="http://schemas.microsoft.com/office/drawing/2014/main" id="{16378AC0-A18F-2600-DA23-4BAF488110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Text Placeholder 3">
            <a:extLst>
              <a:ext uri="{FF2B5EF4-FFF2-40B4-BE49-F238E27FC236}">
                <a16:creationId xmlns:a16="http://schemas.microsoft.com/office/drawing/2014/main" id="{A815DFB3-45F6-A256-391A-A510CBD917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22775-95E6-0F1F-40D2-D2383E4FA2C6}"/>
              </a:ext>
            </a:extLst>
          </p:cNvPr>
          <p:cNvSpPr>
            <a:spLocks noGrp="1"/>
          </p:cNvSpPr>
          <p:nvPr>
            <p:ph type="dt" sz="half" idx="10"/>
          </p:nvPr>
        </p:nvSpPr>
        <p:spPr/>
        <p:txBody>
          <a:bodyPr/>
          <a:lstStyle/>
          <a:p>
            <a:fld id="{FABFFB13-715B-3841-8A8E-A3CD6599B4AB}" type="datetimeFigureOut">
              <a:rPr lang="en-SE" smtClean="0"/>
              <a:t>2024-11-21</a:t>
            </a:fld>
            <a:endParaRPr lang="en-SE"/>
          </a:p>
        </p:txBody>
      </p:sp>
      <p:sp>
        <p:nvSpPr>
          <p:cNvPr id="6" name="Footer Placeholder 5">
            <a:extLst>
              <a:ext uri="{FF2B5EF4-FFF2-40B4-BE49-F238E27FC236}">
                <a16:creationId xmlns:a16="http://schemas.microsoft.com/office/drawing/2014/main" id="{E9DCE660-F963-536A-F911-9542ACF51B6D}"/>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B60B9D5D-41C2-718F-14D8-78EC89CAF354}"/>
              </a:ext>
            </a:extLst>
          </p:cNvPr>
          <p:cNvSpPr>
            <a:spLocks noGrp="1"/>
          </p:cNvSpPr>
          <p:nvPr>
            <p:ph type="sldNum" sz="quarter" idx="12"/>
          </p:nvPr>
        </p:nvSpPr>
        <p:spPr/>
        <p:txBody>
          <a:bodyPr/>
          <a:lstStyle/>
          <a:p>
            <a:fld id="{41215ABD-7F71-B54B-9983-BE69C69C8984}" type="slidenum">
              <a:rPr lang="en-SE" smtClean="0"/>
              <a:t>‹#›</a:t>
            </a:fld>
            <a:endParaRPr lang="en-SE"/>
          </a:p>
        </p:txBody>
      </p:sp>
    </p:spTree>
    <p:extLst>
      <p:ext uri="{BB962C8B-B14F-4D97-AF65-F5344CB8AC3E}">
        <p14:creationId xmlns:p14="http://schemas.microsoft.com/office/powerpoint/2010/main" val="85470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A49AC-F1B0-60C0-B88C-7375AA7E62B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Picture Placeholder 2">
            <a:extLst>
              <a:ext uri="{FF2B5EF4-FFF2-40B4-BE49-F238E27FC236}">
                <a16:creationId xmlns:a16="http://schemas.microsoft.com/office/drawing/2014/main" id="{1A96FF6A-271D-870C-42FB-5D774C5519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9E8D55C6-8400-5995-7AF8-B4A6BED9F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DBB9F74-8129-C617-3E13-CA2762D9EAB5}"/>
              </a:ext>
            </a:extLst>
          </p:cNvPr>
          <p:cNvSpPr>
            <a:spLocks noGrp="1"/>
          </p:cNvSpPr>
          <p:nvPr>
            <p:ph type="dt" sz="half" idx="10"/>
          </p:nvPr>
        </p:nvSpPr>
        <p:spPr/>
        <p:txBody>
          <a:bodyPr/>
          <a:lstStyle/>
          <a:p>
            <a:fld id="{FABFFB13-715B-3841-8A8E-A3CD6599B4AB}" type="datetimeFigureOut">
              <a:rPr lang="en-SE" smtClean="0"/>
              <a:t>2024-11-21</a:t>
            </a:fld>
            <a:endParaRPr lang="en-SE"/>
          </a:p>
        </p:txBody>
      </p:sp>
      <p:sp>
        <p:nvSpPr>
          <p:cNvPr id="6" name="Footer Placeholder 5">
            <a:extLst>
              <a:ext uri="{FF2B5EF4-FFF2-40B4-BE49-F238E27FC236}">
                <a16:creationId xmlns:a16="http://schemas.microsoft.com/office/drawing/2014/main" id="{AD2F0600-548E-D835-FFCF-3518BBBA542A}"/>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257F1A99-6F61-C8BC-06F4-6D355CD1D864}"/>
              </a:ext>
            </a:extLst>
          </p:cNvPr>
          <p:cNvSpPr>
            <a:spLocks noGrp="1"/>
          </p:cNvSpPr>
          <p:nvPr>
            <p:ph type="sldNum" sz="quarter" idx="12"/>
          </p:nvPr>
        </p:nvSpPr>
        <p:spPr/>
        <p:txBody>
          <a:bodyPr/>
          <a:lstStyle/>
          <a:p>
            <a:fld id="{41215ABD-7F71-B54B-9983-BE69C69C8984}" type="slidenum">
              <a:rPr lang="en-SE" smtClean="0"/>
              <a:t>‹#›</a:t>
            </a:fld>
            <a:endParaRPr lang="en-SE"/>
          </a:p>
        </p:txBody>
      </p:sp>
    </p:spTree>
    <p:extLst>
      <p:ext uri="{BB962C8B-B14F-4D97-AF65-F5344CB8AC3E}">
        <p14:creationId xmlns:p14="http://schemas.microsoft.com/office/powerpoint/2010/main" val="2274079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480E3D-32EC-03C6-9940-42E9B0EFE2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SE"/>
          </a:p>
        </p:txBody>
      </p:sp>
      <p:sp>
        <p:nvSpPr>
          <p:cNvPr id="3" name="Text Placeholder 2">
            <a:extLst>
              <a:ext uri="{FF2B5EF4-FFF2-40B4-BE49-F238E27FC236}">
                <a16:creationId xmlns:a16="http://schemas.microsoft.com/office/drawing/2014/main" id="{8787828D-6C5C-1613-1BE1-D2BED217F3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FBDBBD1E-9749-A755-BCFC-4F6F699DD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BFFB13-715B-3841-8A8E-A3CD6599B4AB}" type="datetimeFigureOut">
              <a:rPr lang="en-SE" smtClean="0"/>
              <a:t>2024-11-21</a:t>
            </a:fld>
            <a:endParaRPr lang="en-SE"/>
          </a:p>
        </p:txBody>
      </p:sp>
      <p:sp>
        <p:nvSpPr>
          <p:cNvPr id="5" name="Footer Placeholder 4">
            <a:extLst>
              <a:ext uri="{FF2B5EF4-FFF2-40B4-BE49-F238E27FC236}">
                <a16:creationId xmlns:a16="http://schemas.microsoft.com/office/drawing/2014/main" id="{F9202A05-89B3-E94A-6F73-EA9E7BBA1E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8BCE6A4D-B1C9-AE9E-C334-9E772D1C38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215ABD-7F71-B54B-9983-BE69C69C8984}" type="slidenum">
              <a:rPr lang="en-SE" smtClean="0"/>
              <a:t>‹#›</a:t>
            </a:fld>
            <a:endParaRPr lang="en-SE"/>
          </a:p>
        </p:txBody>
      </p:sp>
    </p:spTree>
    <p:extLst>
      <p:ext uri="{BB962C8B-B14F-4D97-AF65-F5344CB8AC3E}">
        <p14:creationId xmlns:p14="http://schemas.microsoft.com/office/powerpoint/2010/main" val="4186564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70B022A-0FC0-3FEB-B4E2-DD6A043F36BC}"/>
              </a:ext>
            </a:extLst>
          </p:cNvPr>
          <p:cNvSpPr>
            <a:spLocks noGrp="1"/>
          </p:cNvSpPr>
          <p:nvPr>
            <p:ph type="ctrTitle"/>
          </p:nvPr>
        </p:nvSpPr>
        <p:spPr>
          <a:xfrm>
            <a:off x="640080" y="1243013"/>
            <a:ext cx="3855720" cy="4371974"/>
          </a:xfrm>
        </p:spPr>
        <p:txBody>
          <a:bodyPr vert="horz" lIns="91440" tIns="45720" rIns="91440" bIns="45720" rtlCol="0" anchor="ctr">
            <a:normAutofit/>
          </a:bodyPr>
          <a:lstStyle/>
          <a:p>
            <a:pPr algn="l"/>
            <a:r>
              <a:rPr lang="en-US" sz="3600" kern="1200">
                <a:solidFill>
                  <a:schemeClr val="tx2"/>
                </a:solidFill>
                <a:latin typeface="+mj-lt"/>
                <a:ea typeface="+mj-ea"/>
                <a:cs typeface="+mj-cs"/>
              </a:rPr>
              <a:t>BINP39</a:t>
            </a:r>
          </a:p>
        </p:txBody>
      </p:sp>
      <p:sp>
        <p:nvSpPr>
          <p:cNvPr id="3" name="Subtitle 2">
            <a:extLst>
              <a:ext uri="{FF2B5EF4-FFF2-40B4-BE49-F238E27FC236}">
                <a16:creationId xmlns:a16="http://schemas.microsoft.com/office/drawing/2014/main" id="{3DEBA9AB-785E-376D-4427-870C3DDB9387}"/>
              </a:ext>
            </a:extLst>
          </p:cNvPr>
          <p:cNvSpPr>
            <a:spLocks noGrp="1"/>
          </p:cNvSpPr>
          <p:nvPr>
            <p:ph type="subTitle" idx="1"/>
          </p:nvPr>
        </p:nvSpPr>
        <p:spPr>
          <a:xfrm>
            <a:off x="6172200" y="804672"/>
            <a:ext cx="5221224" cy="5230368"/>
          </a:xfrm>
        </p:spPr>
        <p:txBody>
          <a:bodyPr vert="horz" lIns="91440" tIns="45720" rIns="91440" bIns="45720" rtlCol="0" anchor="ctr">
            <a:normAutofit/>
          </a:bodyPr>
          <a:lstStyle/>
          <a:p>
            <a:pPr indent="-228600" algn="l">
              <a:buFont typeface="Arial" panose="020B0604020202020204" pitchFamily="34" charset="0"/>
              <a:buChar char="•"/>
            </a:pPr>
            <a:r>
              <a:rPr lang="en-US" sz="1800" dirty="0">
                <a:solidFill>
                  <a:schemeClr val="tx2"/>
                </a:solidFill>
              </a:rPr>
              <a:t>20241121</a:t>
            </a:r>
          </a:p>
          <a:p>
            <a:pPr indent="-228600" algn="l">
              <a:buFont typeface="Arial" panose="020B0604020202020204" pitchFamily="34" charset="0"/>
              <a:buChar char="•"/>
            </a:pPr>
            <a:r>
              <a:rPr lang="en-US" sz="1800" dirty="0">
                <a:solidFill>
                  <a:schemeClr val="tx2"/>
                </a:solidFill>
              </a:rPr>
              <a:t>Research project</a:t>
            </a:r>
          </a:p>
          <a:p>
            <a:pPr indent="-228600" algn="l">
              <a:buFont typeface="Arial" panose="020B0604020202020204" pitchFamily="34" charset="0"/>
              <a:buChar char="•"/>
            </a:pPr>
            <a:r>
              <a:rPr lang="en-US" sz="1800" b="1" dirty="0">
                <a:solidFill>
                  <a:schemeClr val="tx2"/>
                </a:solidFill>
              </a:rPr>
              <a:t>Integrative Bioinformatics for Rational AAV Vector     </a:t>
            </a:r>
          </a:p>
          <a:p>
            <a:pPr algn="l"/>
            <a:r>
              <a:rPr lang="en-US" sz="1800" b="1" dirty="0">
                <a:solidFill>
                  <a:schemeClr val="tx2"/>
                </a:solidFill>
              </a:rPr>
              <a:t>     Design</a:t>
            </a:r>
          </a:p>
          <a:p>
            <a:pPr indent="-228600" algn="l">
              <a:buFont typeface="Arial" panose="020B0604020202020204" pitchFamily="34" charset="0"/>
              <a:buChar char="•"/>
            </a:pPr>
            <a:r>
              <a:rPr lang="en-US" sz="1800" dirty="0" err="1">
                <a:solidFill>
                  <a:schemeClr val="tx2"/>
                </a:solidFill>
              </a:rPr>
              <a:t>Hooi</a:t>
            </a:r>
            <a:r>
              <a:rPr lang="en-US" sz="1800" dirty="0">
                <a:solidFill>
                  <a:schemeClr val="tx2"/>
                </a:solidFill>
              </a:rPr>
              <a:t> Min Tan </a:t>
            </a:r>
            <a:r>
              <a:rPr lang="en-US" sz="1800" dirty="0" err="1">
                <a:solidFill>
                  <a:schemeClr val="tx2"/>
                </a:solidFill>
              </a:rPr>
              <a:t>Grahn</a:t>
            </a:r>
            <a:r>
              <a:rPr lang="en-US" sz="1800" dirty="0">
                <a:solidFill>
                  <a:schemeClr val="tx2"/>
                </a:solidFill>
              </a:rPr>
              <a:t> </a:t>
            </a:r>
          </a:p>
        </p:txBody>
      </p:sp>
    </p:spTree>
    <p:extLst>
      <p:ext uri="{BB962C8B-B14F-4D97-AF65-F5344CB8AC3E}">
        <p14:creationId xmlns:p14="http://schemas.microsoft.com/office/powerpoint/2010/main" val="1390276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93A6-9749-DBFC-BB5A-29B351D72D2B}"/>
              </a:ext>
            </a:extLst>
          </p:cNvPr>
          <p:cNvSpPr>
            <a:spLocks noGrp="1"/>
          </p:cNvSpPr>
          <p:nvPr>
            <p:ph type="title"/>
          </p:nvPr>
        </p:nvSpPr>
        <p:spPr>
          <a:xfrm>
            <a:off x="-1" y="65864"/>
            <a:ext cx="1781299" cy="1325563"/>
          </a:xfrm>
        </p:spPr>
        <p:txBody>
          <a:bodyPr>
            <a:noAutofit/>
          </a:bodyPr>
          <a:lstStyle/>
          <a:p>
            <a:r>
              <a:rPr lang="en-SE" sz="2800" b="1" dirty="0"/>
              <a:t>p007</a:t>
            </a:r>
            <a:br>
              <a:rPr lang="en-SE" sz="2800" b="1" dirty="0"/>
            </a:br>
            <a:r>
              <a:rPr lang="en-SE" sz="2800" b="1" dirty="0"/>
              <a:t>Circular barplot</a:t>
            </a:r>
          </a:p>
        </p:txBody>
      </p:sp>
      <p:sp>
        <p:nvSpPr>
          <p:cNvPr id="6" name="TextBox 5">
            <a:extLst>
              <a:ext uri="{FF2B5EF4-FFF2-40B4-BE49-F238E27FC236}">
                <a16:creationId xmlns:a16="http://schemas.microsoft.com/office/drawing/2014/main" id="{9682266D-971F-AAA8-1A34-7631ACFF0982}"/>
              </a:ext>
            </a:extLst>
          </p:cNvPr>
          <p:cNvSpPr txBox="1"/>
          <p:nvPr/>
        </p:nvSpPr>
        <p:spPr>
          <a:xfrm>
            <a:off x="8537801" y="2619736"/>
            <a:ext cx="2975882" cy="646331"/>
          </a:xfrm>
          <a:prstGeom prst="rect">
            <a:avLst/>
          </a:prstGeom>
          <a:noFill/>
        </p:spPr>
        <p:txBody>
          <a:bodyPr wrap="square">
            <a:spAutoFit/>
          </a:bodyPr>
          <a:lstStyle/>
          <a:p>
            <a:r>
              <a:rPr lang="en-SE" dirty="0"/>
              <a:t>Total array = 158788</a:t>
            </a:r>
          </a:p>
          <a:p>
            <a:endParaRPr lang="en-SE" dirty="0"/>
          </a:p>
        </p:txBody>
      </p:sp>
      <p:sp>
        <p:nvSpPr>
          <p:cNvPr id="7" name="TextBox 6">
            <a:extLst>
              <a:ext uri="{FF2B5EF4-FFF2-40B4-BE49-F238E27FC236}">
                <a16:creationId xmlns:a16="http://schemas.microsoft.com/office/drawing/2014/main" id="{0B7432E3-F8AE-AE5D-E389-2838A23743F1}"/>
              </a:ext>
            </a:extLst>
          </p:cNvPr>
          <p:cNvSpPr txBox="1"/>
          <p:nvPr/>
        </p:nvSpPr>
        <p:spPr>
          <a:xfrm>
            <a:off x="8537801" y="3818948"/>
            <a:ext cx="3313338" cy="646331"/>
          </a:xfrm>
          <a:prstGeom prst="rect">
            <a:avLst/>
          </a:prstGeom>
          <a:noFill/>
        </p:spPr>
        <p:txBody>
          <a:bodyPr wrap="square">
            <a:spAutoFit/>
          </a:bodyPr>
          <a:lstStyle/>
          <a:p>
            <a:r>
              <a:rPr lang="en-SE" dirty="0"/>
              <a:t>Intercept AAV, library = 116881</a:t>
            </a:r>
          </a:p>
          <a:p>
            <a:endParaRPr lang="en-SE" dirty="0"/>
          </a:p>
        </p:txBody>
      </p:sp>
      <p:sp>
        <p:nvSpPr>
          <p:cNvPr id="8" name="TextBox 7">
            <a:extLst>
              <a:ext uri="{FF2B5EF4-FFF2-40B4-BE49-F238E27FC236}">
                <a16:creationId xmlns:a16="http://schemas.microsoft.com/office/drawing/2014/main" id="{FC3A2F57-1AB7-6E02-51F1-B707A7BD199D}"/>
              </a:ext>
            </a:extLst>
          </p:cNvPr>
          <p:cNvSpPr txBox="1"/>
          <p:nvPr/>
        </p:nvSpPr>
        <p:spPr>
          <a:xfrm>
            <a:off x="8518071" y="4427687"/>
            <a:ext cx="3673929" cy="646331"/>
          </a:xfrm>
          <a:prstGeom prst="rect">
            <a:avLst/>
          </a:prstGeom>
          <a:noFill/>
        </p:spPr>
        <p:txBody>
          <a:bodyPr wrap="square">
            <a:spAutoFit/>
          </a:bodyPr>
          <a:lstStyle/>
          <a:p>
            <a:r>
              <a:rPr lang="en-SE" dirty="0"/>
              <a:t> Intercept mRNA_53, AAV = 53294</a:t>
            </a:r>
          </a:p>
          <a:p>
            <a:endParaRPr lang="en-SE" dirty="0"/>
          </a:p>
        </p:txBody>
      </p:sp>
      <p:sp>
        <p:nvSpPr>
          <p:cNvPr id="9" name="TextBox 8">
            <a:extLst>
              <a:ext uri="{FF2B5EF4-FFF2-40B4-BE49-F238E27FC236}">
                <a16:creationId xmlns:a16="http://schemas.microsoft.com/office/drawing/2014/main" id="{DE309292-27F7-B52D-D3A3-B98D8B74B2EB}"/>
              </a:ext>
            </a:extLst>
          </p:cNvPr>
          <p:cNvSpPr txBox="1"/>
          <p:nvPr/>
        </p:nvSpPr>
        <p:spPr>
          <a:xfrm>
            <a:off x="8557532" y="5074019"/>
            <a:ext cx="3634468" cy="646331"/>
          </a:xfrm>
          <a:prstGeom prst="rect">
            <a:avLst/>
          </a:prstGeom>
          <a:noFill/>
        </p:spPr>
        <p:txBody>
          <a:bodyPr wrap="square">
            <a:spAutoFit/>
          </a:bodyPr>
          <a:lstStyle/>
          <a:p>
            <a:r>
              <a:rPr lang="en-SE" dirty="0"/>
              <a:t>Intercept mRNA_72, AAV = 85392</a:t>
            </a:r>
          </a:p>
          <a:p>
            <a:endParaRPr lang="en-SE" dirty="0"/>
          </a:p>
        </p:txBody>
      </p:sp>
      <p:sp>
        <p:nvSpPr>
          <p:cNvPr id="10" name="TextBox 9">
            <a:extLst>
              <a:ext uri="{FF2B5EF4-FFF2-40B4-BE49-F238E27FC236}">
                <a16:creationId xmlns:a16="http://schemas.microsoft.com/office/drawing/2014/main" id="{F167A69F-47C7-93AD-E9BE-5706A7271851}"/>
              </a:ext>
            </a:extLst>
          </p:cNvPr>
          <p:cNvSpPr txBox="1"/>
          <p:nvPr/>
        </p:nvSpPr>
        <p:spPr>
          <a:xfrm>
            <a:off x="8518071" y="3210209"/>
            <a:ext cx="3184072" cy="646331"/>
          </a:xfrm>
          <a:prstGeom prst="rect">
            <a:avLst/>
          </a:prstGeom>
          <a:noFill/>
        </p:spPr>
        <p:txBody>
          <a:bodyPr wrap="square">
            <a:spAutoFit/>
          </a:bodyPr>
          <a:lstStyle/>
          <a:p>
            <a:r>
              <a:rPr lang="en-SE" dirty="0"/>
              <a:t>Intercept library, array = 117148</a:t>
            </a:r>
          </a:p>
          <a:p>
            <a:endParaRPr lang="en-SE" dirty="0"/>
          </a:p>
        </p:txBody>
      </p:sp>
      <p:sp>
        <p:nvSpPr>
          <p:cNvPr id="3" name="TextBox 2">
            <a:extLst>
              <a:ext uri="{FF2B5EF4-FFF2-40B4-BE49-F238E27FC236}">
                <a16:creationId xmlns:a16="http://schemas.microsoft.com/office/drawing/2014/main" id="{923D9D87-4AB5-4ECE-3572-F253C144B4A6}"/>
              </a:ext>
            </a:extLst>
          </p:cNvPr>
          <p:cNvSpPr txBox="1"/>
          <p:nvPr/>
        </p:nvSpPr>
        <p:spPr>
          <a:xfrm>
            <a:off x="8537801" y="2218578"/>
            <a:ext cx="2975882" cy="369332"/>
          </a:xfrm>
          <a:prstGeom prst="rect">
            <a:avLst/>
          </a:prstGeom>
          <a:noFill/>
        </p:spPr>
        <p:txBody>
          <a:bodyPr wrap="square">
            <a:spAutoFit/>
          </a:bodyPr>
          <a:lstStyle/>
          <a:p>
            <a:r>
              <a:rPr lang="en-SE" dirty="0"/>
              <a:t>Unique peptides</a:t>
            </a:r>
          </a:p>
        </p:txBody>
      </p:sp>
      <p:pic>
        <p:nvPicPr>
          <p:cNvPr id="5" name="Picture 4">
            <a:extLst>
              <a:ext uri="{FF2B5EF4-FFF2-40B4-BE49-F238E27FC236}">
                <a16:creationId xmlns:a16="http://schemas.microsoft.com/office/drawing/2014/main" id="{4B9F05CB-E665-23AA-5C65-4F2D30F13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7008" y="261995"/>
            <a:ext cx="6530141" cy="6530141"/>
          </a:xfrm>
          <a:prstGeom prst="rect">
            <a:avLst/>
          </a:prstGeom>
        </p:spPr>
      </p:pic>
      <p:sp>
        <p:nvSpPr>
          <p:cNvPr id="4" name="TextBox 3">
            <a:extLst>
              <a:ext uri="{FF2B5EF4-FFF2-40B4-BE49-F238E27FC236}">
                <a16:creationId xmlns:a16="http://schemas.microsoft.com/office/drawing/2014/main" id="{D9207A71-F662-D2EA-2B67-1291C5428F4E}"/>
              </a:ext>
            </a:extLst>
          </p:cNvPr>
          <p:cNvSpPr txBox="1"/>
          <p:nvPr/>
        </p:nvSpPr>
        <p:spPr>
          <a:xfrm>
            <a:off x="3914079" y="4058355"/>
            <a:ext cx="457176" cy="369332"/>
          </a:xfrm>
          <a:prstGeom prst="rect">
            <a:avLst/>
          </a:prstGeom>
          <a:noFill/>
        </p:spPr>
        <p:txBody>
          <a:bodyPr wrap="none" rtlCol="0">
            <a:spAutoFit/>
          </a:bodyPr>
          <a:lstStyle/>
          <a:p>
            <a:r>
              <a:rPr lang="en-SE" dirty="0"/>
              <a:t>Lib</a:t>
            </a:r>
          </a:p>
        </p:txBody>
      </p:sp>
      <p:sp>
        <p:nvSpPr>
          <p:cNvPr id="11" name="TextBox 10">
            <a:extLst>
              <a:ext uri="{FF2B5EF4-FFF2-40B4-BE49-F238E27FC236}">
                <a16:creationId xmlns:a16="http://schemas.microsoft.com/office/drawing/2014/main" id="{A105541B-7A4E-0D30-232B-61F5F00C2556}"/>
              </a:ext>
            </a:extLst>
          </p:cNvPr>
          <p:cNvSpPr txBox="1"/>
          <p:nvPr/>
        </p:nvSpPr>
        <p:spPr>
          <a:xfrm>
            <a:off x="3863558" y="3637971"/>
            <a:ext cx="575222" cy="307777"/>
          </a:xfrm>
          <a:prstGeom prst="rect">
            <a:avLst/>
          </a:prstGeom>
          <a:noFill/>
        </p:spPr>
        <p:txBody>
          <a:bodyPr wrap="none" rtlCol="0">
            <a:spAutoFit/>
          </a:bodyPr>
          <a:lstStyle/>
          <a:p>
            <a:r>
              <a:rPr lang="en-SE" sz="1400" dirty="0"/>
              <a:t>Array</a:t>
            </a:r>
          </a:p>
        </p:txBody>
      </p:sp>
      <p:sp>
        <p:nvSpPr>
          <p:cNvPr id="12" name="TextBox 11">
            <a:extLst>
              <a:ext uri="{FF2B5EF4-FFF2-40B4-BE49-F238E27FC236}">
                <a16:creationId xmlns:a16="http://schemas.microsoft.com/office/drawing/2014/main" id="{8585CE19-E37A-0BE7-8953-F4AE3DCD07F3}"/>
              </a:ext>
            </a:extLst>
          </p:cNvPr>
          <p:cNvSpPr txBox="1"/>
          <p:nvPr/>
        </p:nvSpPr>
        <p:spPr>
          <a:xfrm>
            <a:off x="3914083" y="4553274"/>
            <a:ext cx="487826" cy="307777"/>
          </a:xfrm>
          <a:prstGeom prst="rect">
            <a:avLst/>
          </a:prstGeom>
          <a:noFill/>
        </p:spPr>
        <p:txBody>
          <a:bodyPr wrap="none" rtlCol="0">
            <a:spAutoFit/>
          </a:bodyPr>
          <a:lstStyle/>
          <a:p>
            <a:r>
              <a:rPr lang="en-SE" sz="1400" dirty="0"/>
              <a:t>AAV</a:t>
            </a:r>
          </a:p>
        </p:txBody>
      </p:sp>
      <p:sp>
        <p:nvSpPr>
          <p:cNvPr id="13" name="TextBox 12">
            <a:extLst>
              <a:ext uri="{FF2B5EF4-FFF2-40B4-BE49-F238E27FC236}">
                <a16:creationId xmlns:a16="http://schemas.microsoft.com/office/drawing/2014/main" id="{203E6315-EE0D-3829-6936-2CF0678481CF}"/>
              </a:ext>
            </a:extLst>
          </p:cNvPr>
          <p:cNvSpPr txBox="1"/>
          <p:nvPr/>
        </p:nvSpPr>
        <p:spPr>
          <a:xfrm>
            <a:off x="5293921" y="3979201"/>
            <a:ext cx="542136" cy="276999"/>
          </a:xfrm>
          <a:prstGeom prst="rect">
            <a:avLst/>
          </a:prstGeom>
          <a:noFill/>
        </p:spPr>
        <p:txBody>
          <a:bodyPr wrap="none" rtlCol="0">
            <a:spAutoFit/>
          </a:bodyPr>
          <a:lstStyle/>
          <a:p>
            <a:r>
              <a:rPr lang="en-SE" sz="1200" dirty="0">
                <a:solidFill>
                  <a:schemeClr val="accent4">
                    <a:lumMod val="20000"/>
                    <a:lumOff val="80000"/>
                  </a:schemeClr>
                </a:solidFill>
              </a:rPr>
              <a:t>m_53</a:t>
            </a:r>
          </a:p>
        </p:txBody>
      </p:sp>
      <p:sp>
        <p:nvSpPr>
          <p:cNvPr id="14" name="TextBox 13">
            <a:extLst>
              <a:ext uri="{FF2B5EF4-FFF2-40B4-BE49-F238E27FC236}">
                <a16:creationId xmlns:a16="http://schemas.microsoft.com/office/drawing/2014/main" id="{E8EEAAC5-29F5-BE59-DFB1-EF274C4F6A06}"/>
              </a:ext>
            </a:extLst>
          </p:cNvPr>
          <p:cNvSpPr txBox="1"/>
          <p:nvPr/>
        </p:nvSpPr>
        <p:spPr>
          <a:xfrm>
            <a:off x="3891777" y="4976759"/>
            <a:ext cx="542136" cy="276999"/>
          </a:xfrm>
          <a:prstGeom prst="rect">
            <a:avLst/>
          </a:prstGeom>
          <a:noFill/>
        </p:spPr>
        <p:txBody>
          <a:bodyPr wrap="none" rtlCol="0">
            <a:spAutoFit/>
          </a:bodyPr>
          <a:lstStyle/>
          <a:p>
            <a:r>
              <a:rPr lang="en-SE" sz="1200" dirty="0"/>
              <a:t>m_72</a:t>
            </a:r>
          </a:p>
        </p:txBody>
      </p:sp>
    </p:spTree>
    <p:extLst>
      <p:ext uri="{BB962C8B-B14F-4D97-AF65-F5344CB8AC3E}">
        <p14:creationId xmlns:p14="http://schemas.microsoft.com/office/powerpoint/2010/main" val="2704216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899202-CC83-DE2B-F26F-A7A9F58349F2}"/>
              </a:ext>
            </a:extLst>
          </p:cNvPr>
          <p:cNvSpPr>
            <a:spLocks noGrp="1"/>
          </p:cNvSpPr>
          <p:nvPr>
            <p:ph type="title"/>
          </p:nvPr>
        </p:nvSpPr>
        <p:spPr>
          <a:xfrm>
            <a:off x="841248" y="334644"/>
            <a:ext cx="10509504" cy="1076914"/>
          </a:xfrm>
        </p:spPr>
        <p:txBody>
          <a:bodyPr anchor="ctr">
            <a:normAutofit/>
          </a:bodyPr>
          <a:lstStyle/>
          <a:p>
            <a:r>
              <a:rPr lang="en-SE" sz="4000"/>
              <a:t>Pairwise plot</a:t>
            </a:r>
            <a:endParaRPr lang="en-SE" sz="4000" dirty="0"/>
          </a:p>
        </p:txBody>
      </p:sp>
      <p:sp>
        <p:nvSpPr>
          <p:cNvPr id="33" name="Rectangle 32">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BB952DD8-A5D4-EDBC-96AE-32CF8CABCAAB}"/>
              </a:ext>
            </a:extLst>
          </p:cNvPr>
          <p:cNvGrpSpPr/>
          <p:nvPr/>
        </p:nvGrpSpPr>
        <p:grpSpPr>
          <a:xfrm>
            <a:off x="2769772" y="1737360"/>
            <a:ext cx="6643312" cy="4535425"/>
            <a:chOff x="816007" y="463139"/>
            <a:chExt cx="8997395" cy="6142569"/>
          </a:xfrm>
        </p:grpSpPr>
        <p:pic>
          <p:nvPicPr>
            <p:cNvPr id="6" name="Picture 5" descr="A screenshot of a computer&#10;&#10;Description automatically generated">
              <a:extLst>
                <a:ext uri="{FF2B5EF4-FFF2-40B4-BE49-F238E27FC236}">
                  <a16:creationId xmlns:a16="http://schemas.microsoft.com/office/drawing/2014/main" id="{209685DA-165C-24CA-6957-66B53FF04536}"/>
                </a:ext>
              </a:extLst>
            </p:cNvPr>
            <p:cNvPicPr>
              <a:picLocks noChangeAspect="1"/>
            </p:cNvPicPr>
            <p:nvPr/>
          </p:nvPicPr>
          <p:blipFill rotWithShape="1">
            <a:blip r:embed="rId3"/>
            <a:srcRect l="13342" t="22652" r="27484" b="6201"/>
            <a:stretch/>
          </p:blipFill>
          <p:spPr>
            <a:xfrm>
              <a:off x="954040" y="545337"/>
              <a:ext cx="4048141" cy="3206335"/>
            </a:xfrm>
            <a:prstGeom prst="rect">
              <a:avLst/>
            </a:prstGeom>
          </p:spPr>
        </p:pic>
        <p:pic>
          <p:nvPicPr>
            <p:cNvPr id="15" name="Picture 14">
              <a:extLst>
                <a:ext uri="{FF2B5EF4-FFF2-40B4-BE49-F238E27FC236}">
                  <a16:creationId xmlns:a16="http://schemas.microsoft.com/office/drawing/2014/main" id="{34E79C85-B85C-BBE8-B3EB-6F1594F76442}"/>
                </a:ext>
              </a:extLst>
            </p:cNvPr>
            <p:cNvPicPr>
              <a:picLocks noChangeAspect="1"/>
            </p:cNvPicPr>
            <p:nvPr/>
          </p:nvPicPr>
          <p:blipFill rotWithShape="1">
            <a:blip r:embed="rId4"/>
            <a:srcRect l="13391" t="22333" r="27435" b="6521"/>
            <a:stretch/>
          </p:blipFill>
          <p:spPr>
            <a:xfrm>
              <a:off x="949390" y="3751672"/>
              <a:ext cx="4057440" cy="285403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5523CC37-C1D6-978F-9379-E6A12BACC19E}"/>
                </a:ext>
              </a:extLst>
            </p:cNvPr>
            <p:cNvPicPr>
              <a:picLocks noChangeAspect="1"/>
            </p:cNvPicPr>
            <p:nvPr/>
          </p:nvPicPr>
          <p:blipFill rotWithShape="1">
            <a:blip r:embed="rId5"/>
            <a:srcRect l="8014" t="12685" r="23188" b="6292"/>
            <a:stretch/>
          </p:blipFill>
          <p:spPr>
            <a:xfrm>
              <a:off x="5109323" y="1534929"/>
              <a:ext cx="4704079" cy="4433485"/>
            </a:xfrm>
            <a:prstGeom prst="rect">
              <a:avLst/>
            </a:prstGeom>
          </p:spPr>
        </p:pic>
        <p:sp>
          <p:nvSpPr>
            <p:cNvPr id="5" name="Rectangle 4">
              <a:extLst>
                <a:ext uri="{FF2B5EF4-FFF2-40B4-BE49-F238E27FC236}">
                  <a16:creationId xmlns:a16="http://schemas.microsoft.com/office/drawing/2014/main" id="{6E0282EA-D4B7-9264-EB9A-D8B3D49717AF}"/>
                </a:ext>
              </a:extLst>
            </p:cNvPr>
            <p:cNvSpPr/>
            <p:nvPr/>
          </p:nvSpPr>
          <p:spPr>
            <a:xfrm>
              <a:off x="1138051" y="463139"/>
              <a:ext cx="1251984" cy="2315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660837">
                <a:spcAft>
                  <a:spcPts val="594"/>
                </a:spcAft>
              </a:pPr>
              <a:r>
                <a:rPr lang="en-SE" sz="1301" kern="1200">
                  <a:solidFill>
                    <a:schemeClr val="dk1"/>
                  </a:solidFill>
                  <a:latin typeface="+mn-lt"/>
                  <a:ea typeface="+mn-ea"/>
                  <a:cs typeface="+mn-cs"/>
                </a:rPr>
                <a:t>Peptide A</a:t>
              </a:r>
              <a:endParaRPr lang="en-SE"/>
            </a:p>
          </p:txBody>
        </p:sp>
        <p:sp>
          <p:nvSpPr>
            <p:cNvPr id="7" name="Rectangle 6">
              <a:extLst>
                <a:ext uri="{FF2B5EF4-FFF2-40B4-BE49-F238E27FC236}">
                  <a16:creationId xmlns:a16="http://schemas.microsoft.com/office/drawing/2014/main" id="{1F0DEDC7-94CF-AFB5-E2E8-8D08D8A1A5BD}"/>
                </a:ext>
              </a:extLst>
            </p:cNvPr>
            <p:cNvSpPr/>
            <p:nvPr/>
          </p:nvSpPr>
          <p:spPr>
            <a:xfrm>
              <a:off x="1138051" y="3669700"/>
              <a:ext cx="1251983" cy="2315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660837">
                <a:spcAft>
                  <a:spcPts val="594"/>
                </a:spcAft>
              </a:pPr>
              <a:r>
                <a:rPr lang="en-SE" sz="1301" kern="1200">
                  <a:solidFill>
                    <a:schemeClr val="dk1"/>
                  </a:solidFill>
                  <a:latin typeface="+mn-lt"/>
                  <a:ea typeface="+mn-ea"/>
                  <a:cs typeface="+mn-cs"/>
                </a:rPr>
                <a:t>Peptide A</a:t>
              </a:r>
              <a:endParaRPr lang="en-SE"/>
            </a:p>
          </p:txBody>
        </p:sp>
        <p:sp>
          <p:nvSpPr>
            <p:cNvPr id="8" name="Rectangle 7">
              <a:extLst>
                <a:ext uri="{FF2B5EF4-FFF2-40B4-BE49-F238E27FC236}">
                  <a16:creationId xmlns:a16="http://schemas.microsoft.com/office/drawing/2014/main" id="{C5968EDC-C178-7285-1863-6725A931EB86}"/>
                </a:ext>
              </a:extLst>
            </p:cNvPr>
            <p:cNvSpPr/>
            <p:nvPr/>
          </p:nvSpPr>
          <p:spPr>
            <a:xfrm>
              <a:off x="5411038" y="1477019"/>
              <a:ext cx="1251983" cy="2315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660837">
                <a:spcAft>
                  <a:spcPts val="594"/>
                </a:spcAft>
              </a:pPr>
              <a:r>
                <a:rPr lang="en-SE" sz="1301" kern="1200">
                  <a:solidFill>
                    <a:schemeClr val="dk1"/>
                  </a:solidFill>
                  <a:latin typeface="+mn-lt"/>
                  <a:ea typeface="+mn-ea"/>
                  <a:cs typeface="+mn-cs"/>
                </a:rPr>
                <a:t>Peptide B</a:t>
              </a:r>
              <a:endParaRPr lang="en-SE"/>
            </a:p>
          </p:txBody>
        </p:sp>
        <p:sp>
          <p:nvSpPr>
            <p:cNvPr id="10" name="TextBox 9">
              <a:extLst>
                <a:ext uri="{FF2B5EF4-FFF2-40B4-BE49-F238E27FC236}">
                  <a16:creationId xmlns:a16="http://schemas.microsoft.com/office/drawing/2014/main" id="{E97B14E3-A3D4-2995-4135-9EC0D9294539}"/>
                </a:ext>
              </a:extLst>
            </p:cNvPr>
            <p:cNvSpPr txBox="1"/>
            <p:nvPr/>
          </p:nvSpPr>
          <p:spPr>
            <a:xfrm>
              <a:off x="816007" y="463139"/>
              <a:ext cx="317716" cy="369332"/>
            </a:xfrm>
            <a:prstGeom prst="rect">
              <a:avLst/>
            </a:prstGeom>
            <a:noFill/>
          </p:spPr>
          <p:txBody>
            <a:bodyPr wrap="none" rtlCol="0">
              <a:spAutoFit/>
            </a:bodyPr>
            <a:lstStyle/>
            <a:p>
              <a:pPr defTabSz="660837">
                <a:spcAft>
                  <a:spcPts val="594"/>
                </a:spcAft>
              </a:pPr>
              <a:r>
                <a:rPr lang="en-SE" sz="1301" kern="1200">
                  <a:solidFill>
                    <a:schemeClr val="tx1"/>
                  </a:solidFill>
                  <a:latin typeface="+mn-lt"/>
                  <a:ea typeface="+mn-ea"/>
                  <a:cs typeface="+mn-cs"/>
                </a:rPr>
                <a:t>A</a:t>
              </a:r>
              <a:endParaRPr lang="en-SE"/>
            </a:p>
          </p:txBody>
        </p:sp>
        <p:sp>
          <p:nvSpPr>
            <p:cNvPr id="11" name="TextBox 10">
              <a:extLst>
                <a:ext uri="{FF2B5EF4-FFF2-40B4-BE49-F238E27FC236}">
                  <a16:creationId xmlns:a16="http://schemas.microsoft.com/office/drawing/2014/main" id="{701C1F5F-E1B7-D2BB-C94D-B9AC365EF332}"/>
                </a:ext>
              </a:extLst>
            </p:cNvPr>
            <p:cNvSpPr txBox="1"/>
            <p:nvPr/>
          </p:nvSpPr>
          <p:spPr>
            <a:xfrm>
              <a:off x="818010" y="3641805"/>
              <a:ext cx="309700" cy="369332"/>
            </a:xfrm>
            <a:prstGeom prst="rect">
              <a:avLst/>
            </a:prstGeom>
            <a:noFill/>
          </p:spPr>
          <p:txBody>
            <a:bodyPr wrap="none" rtlCol="0">
              <a:spAutoFit/>
            </a:bodyPr>
            <a:lstStyle/>
            <a:p>
              <a:pPr defTabSz="660837">
                <a:spcAft>
                  <a:spcPts val="594"/>
                </a:spcAft>
              </a:pPr>
              <a:r>
                <a:rPr lang="en-SE" sz="1301" kern="1200">
                  <a:solidFill>
                    <a:schemeClr val="tx1"/>
                  </a:solidFill>
                  <a:latin typeface="+mn-lt"/>
                  <a:ea typeface="+mn-ea"/>
                  <a:cs typeface="+mn-cs"/>
                </a:rPr>
                <a:t>B</a:t>
              </a:r>
              <a:endParaRPr lang="en-SE"/>
            </a:p>
          </p:txBody>
        </p:sp>
        <p:sp>
          <p:nvSpPr>
            <p:cNvPr id="12" name="TextBox 11">
              <a:extLst>
                <a:ext uri="{FF2B5EF4-FFF2-40B4-BE49-F238E27FC236}">
                  <a16:creationId xmlns:a16="http://schemas.microsoft.com/office/drawing/2014/main" id="{E19FFC58-8D1B-333E-452D-8564B0D09DB9}"/>
                </a:ext>
              </a:extLst>
            </p:cNvPr>
            <p:cNvSpPr txBox="1"/>
            <p:nvPr/>
          </p:nvSpPr>
          <p:spPr>
            <a:xfrm>
              <a:off x="5101323" y="1466012"/>
              <a:ext cx="308098" cy="369332"/>
            </a:xfrm>
            <a:prstGeom prst="rect">
              <a:avLst/>
            </a:prstGeom>
            <a:noFill/>
          </p:spPr>
          <p:txBody>
            <a:bodyPr wrap="none" rtlCol="0">
              <a:spAutoFit/>
            </a:bodyPr>
            <a:lstStyle/>
            <a:p>
              <a:pPr defTabSz="660837">
                <a:spcAft>
                  <a:spcPts val="594"/>
                </a:spcAft>
              </a:pPr>
              <a:r>
                <a:rPr lang="en-SE" sz="1301" kern="1200">
                  <a:solidFill>
                    <a:schemeClr val="tx1"/>
                  </a:solidFill>
                  <a:latin typeface="+mn-lt"/>
                  <a:ea typeface="+mn-ea"/>
                  <a:cs typeface="+mn-cs"/>
                </a:rPr>
                <a:t>C</a:t>
              </a:r>
              <a:endParaRPr lang="en-SE"/>
            </a:p>
          </p:txBody>
        </p:sp>
      </p:grpSp>
    </p:spTree>
    <p:extLst>
      <p:ext uri="{BB962C8B-B14F-4D97-AF65-F5344CB8AC3E}">
        <p14:creationId xmlns:p14="http://schemas.microsoft.com/office/powerpoint/2010/main" val="757713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634A95-F358-B30B-0B8D-647D9B86EE1A}"/>
              </a:ext>
            </a:extLst>
          </p:cNvPr>
          <p:cNvSpPr>
            <a:spLocks noGrp="1"/>
          </p:cNvSpPr>
          <p:nvPr>
            <p:ph type="title"/>
          </p:nvPr>
        </p:nvSpPr>
        <p:spPr>
          <a:xfrm>
            <a:off x="841248" y="334644"/>
            <a:ext cx="10509504" cy="1076914"/>
          </a:xfrm>
        </p:spPr>
        <p:txBody>
          <a:bodyPr anchor="ctr">
            <a:normAutofit/>
          </a:bodyPr>
          <a:lstStyle/>
          <a:p>
            <a:r>
              <a:rPr lang="en-SE" sz="4000" dirty="0"/>
              <a:t>Top 25 peptide p007, by sum of BC count</a:t>
            </a:r>
          </a:p>
        </p:txBody>
      </p:sp>
      <p:sp>
        <p:nvSpPr>
          <p:cNvPr id="33" name="Rectangle 32">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10C69DF1-528C-B8DF-62CA-EDDD459A7F09}"/>
              </a:ext>
            </a:extLst>
          </p:cNvPr>
          <p:cNvGrpSpPr/>
          <p:nvPr/>
        </p:nvGrpSpPr>
        <p:grpSpPr>
          <a:xfrm>
            <a:off x="838200" y="1891905"/>
            <a:ext cx="10506456" cy="4226337"/>
            <a:chOff x="599683" y="1685930"/>
            <a:chExt cx="10757995" cy="4327520"/>
          </a:xfrm>
        </p:grpSpPr>
        <p:grpSp>
          <p:nvGrpSpPr>
            <p:cNvPr id="11" name="Group 10">
              <a:extLst>
                <a:ext uri="{FF2B5EF4-FFF2-40B4-BE49-F238E27FC236}">
                  <a16:creationId xmlns:a16="http://schemas.microsoft.com/office/drawing/2014/main" id="{1304C6FD-83AD-7DE5-6D6D-80655091F19D}"/>
                </a:ext>
              </a:extLst>
            </p:cNvPr>
            <p:cNvGrpSpPr/>
            <p:nvPr/>
          </p:nvGrpSpPr>
          <p:grpSpPr>
            <a:xfrm>
              <a:off x="599683" y="1685930"/>
              <a:ext cx="10757995" cy="4327520"/>
              <a:chOff x="599683" y="1685930"/>
              <a:chExt cx="10757995" cy="4327520"/>
            </a:xfrm>
          </p:grpSpPr>
          <p:pic>
            <p:nvPicPr>
              <p:cNvPr id="4" name="Picture 3">
                <a:extLst>
                  <a:ext uri="{FF2B5EF4-FFF2-40B4-BE49-F238E27FC236}">
                    <a16:creationId xmlns:a16="http://schemas.microsoft.com/office/drawing/2014/main" id="{69A80474-C80A-EFFA-3463-CE827F498883}"/>
                  </a:ext>
                </a:extLst>
              </p:cNvPr>
              <p:cNvPicPr>
                <a:picLocks noChangeAspect="1"/>
              </p:cNvPicPr>
              <p:nvPr/>
            </p:nvPicPr>
            <p:blipFill>
              <a:blip r:embed="rId3"/>
              <a:stretch>
                <a:fillRect/>
              </a:stretch>
            </p:blipFill>
            <p:spPr>
              <a:xfrm>
                <a:off x="599683" y="2087127"/>
                <a:ext cx="3352800" cy="1511300"/>
              </a:xfrm>
              <a:prstGeom prst="rect">
                <a:avLst/>
              </a:prstGeom>
            </p:spPr>
          </p:pic>
          <p:pic>
            <p:nvPicPr>
              <p:cNvPr id="13" name="Picture 12">
                <a:extLst>
                  <a:ext uri="{FF2B5EF4-FFF2-40B4-BE49-F238E27FC236}">
                    <a16:creationId xmlns:a16="http://schemas.microsoft.com/office/drawing/2014/main" id="{038DB038-B9CE-B720-8E9C-1CCA1128EBA1}"/>
                  </a:ext>
                </a:extLst>
              </p:cNvPr>
              <p:cNvPicPr>
                <a:picLocks noChangeAspect="1"/>
              </p:cNvPicPr>
              <p:nvPr/>
            </p:nvPicPr>
            <p:blipFill>
              <a:blip r:embed="rId4"/>
              <a:stretch>
                <a:fillRect/>
              </a:stretch>
            </p:blipFill>
            <p:spPr>
              <a:xfrm>
                <a:off x="4191001" y="4455763"/>
                <a:ext cx="3352800" cy="1511300"/>
              </a:xfrm>
              <a:prstGeom prst="rect">
                <a:avLst/>
              </a:prstGeom>
            </p:spPr>
          </p:pic>
          <p:pic>
            <p:nvPicPr>
              <p:cNvPr id="18" name="Picture 17">
                <a:extLst>
                  <a:ext uri="{FF2B5EF4-FFF2-40B4-BE49-F238E27FC236}">
                    <a16:creationId xmlns:a16="http://schemas.microsoft.com/office/drawing/2014/main" id="{32006281-080E-93D7-2B87-7E86065F4C7C}"/>
                  </a:ext>
                </a:extLst>
              </p:cNvPr>
              <p:cNvPicPr>
                <a:picLocks noChangeAspect="1"/>
              </p:cNvPicPr>
              <p:nvPr/>
            </p:nvPicPr>
            <p:blipFill>
              <a:blip r:embed="rId5"/>
              <a:stretch>
                <a:fillRect/>
              </a:stretch>
            </p:blipFill>
            <p:spPr>
              <a:xfrm>
                <a:off x="4201543" y="2087127"/>
                <a:ext cx="3352800" cy="1511300"/>
              </a:xfrm>
              <a:prstGeom prst="rect">
                <a:avLst/>
              </a:prstGeom>
            </p:spPr>
          </p:pic>
          <p:pic>
            <p:nvPicPr>
              <p:cNvPr id="22" name="Picture 21">
                <a:extLst>
                  <a:ext uri="{FF2B5EF4-FFF2-40B4-BE49-F238E27FC236}">
                    <a16:creationId xmlns:a16="http://schemas.microsoft.com/office/drawing/2014/main" id="{16877086-EF38-BF74-10C7-39873E407278}"/>
                  </a:ext>
                </a:extLst>
              </p:cNvPr>
              <p:cNvPicPr>
                <a:picLocks noChangeAspect="1"/>
              </p:cNvPicPr>
              <p:nvPr/>
            </p:nvPicPr>
            <p:blipFill>
              <a:blip r:embed="rId6"/>
              <a:stretch>
                <a:fillRect/>
              </a:stretch>
            </p:blipFill>
            <p:spPr>
              <a:xfrm>
                <a:off x="8004878" y="2017277"/>
                <a:ext cx="3352800" cy="1511300"/>
              </a:xfrm>
              <a:prstGeom prst="rect">
                <a:avLst/>
              </a:prstGeom>
            </p:spPr>
          </p:pic>
          <p:pic>
            <p:nvPicPr>
              <p:cNvPr id="24" name="Picture 23">
                <a:extLst>
                  <a:ext uri="{FF2B5EF4-FFF2-40B4-BE49-F238E27FC236}">
                    <a16:creationId xmlns:a16="http://schemas.microsoft.com/office/drawing/2014/main" id="{F6E20864-B260-6FF4-0BDD-0156D958E58F}"/>
                  </a:ext>
                </a:extLst>
              </p:cNvPr>
              <p:cNvPicPr>
                <a:picLocks noChangeAspect="1"/>
              </p:cNvPicPr>
              <p:nvPr/>
            </p:nvPicPr>
            <p:blipFill>
              <a:blip r:embed="rId7"/>
              <a:stretch>
                <a:fillRect/>
              </a:stretch>
            </p:blipFill>
            <p:spPr>
              <a:xfrm>
                <a:off x="8001000" y="4455763"/>
                <a:ext cx="3352800" cy="1511300"/>
              </a:xfrm>
              <a:prstGeom prst="rect">
                <a:avLst/>
              </a:prstGeom>
            </p:spPr>
          </p:pic>
          <p:pic>
            <p:nvPicPr>
              <p:cNvPr id="26" name="Picture 25">
                <a:extLst>
                  <a:ext uri="{FF2B5EF4-FFF2-40B4-BE49-F238E27FC236}">
                    <a16:creationId xmlns:a16="http://schemas.microsoft.com/office/drawing/2014/main" id="{7140CE0D-04D9-2E6B-C7BC-D6999FD1E877}"/>
                  </a:ext>
                </a:extLst>
              </p:cNvPr>
              <p:cNvPicPr>
                <a:picLocks noChangeAspect="1"/>
              </p:cNvPicPr>
              <p:nvPr/>
            </p:nvPicPr>
            <p:blipFill>
              <a:blip r:embed="rId8"/>
              <a:stretch>
                <a:fillRect/>
              </a:stretch>
            </p:blipFill>
            <p:spPr>
              <a:xfrm>
                <a:off x="599683" y="4502150"/>
                <a:ext cx="3352800" cy="1511300"/>
              </a:xfrm>
              <a:prstGeom prst="rect">
                <a:avLst/>
              </a:prstGeom>
            </p:spPr>
          </p:pic>
          <p:sp>
            <p:nvSpPr>
              <p:cNvPr id="3" name="TextBox 2">
                <a:extLst>
                  <a:ext uri="{FF2B5EF4-FFF2-40B4-BE49-F238E27FC236}">
                    <a16:creationId xmlns:a16="http://schemas.microsoft.com/office/drawing/2014/main" id="{6D653319-0FDA-5441-9A9C-4956C6487402}"/>
                  </a:ext>
                </a:extLst>
              </p:cNvPr>
              <p:cNvSpPr txBox="1"/>
              <p:nvPr/>
            </p:nvSpPr>
            <p:spPr>
              <a:xfrm>
                <a:off x="762000" y="1704241"/>
                <a:ext cx="317716" cy="369332"/>
              </a:xfrm>
              <a:prstGeom prst="rect">
                <a:avLst/>
              </a:prstGeom>
              <a:noFill/>
            </p:spPr>
            <p:txBody>
              <a:bodyPr wrap="none" rtlCol="0">
                <a:spAutoFit/>
              </a:bodyPr>
              <a:lstStyle/>
              <a:p>
                <a:pPr defTabSz="886968">
                  <a:spcAft>
                    <a:spcPts val="600"/>
                  </a:spcAft>
                </a:pPr>
                <a:r>
                  <a:rPr lang="en-SE" sz="1746" kern="1200">
                    <a:solidFill>
                      <a:schemeClr val="tx1"/>
                    </a:solidFill>
                    <a:latin typeface="+mn-lt"/>
                    <a:ea typeface="+mn-ea"/>
                    <a:cs typeface="+mn-cs"/>
                  </a:rPr>
                  <a:t>A</a:t>
                </a:r>
                <a:endParaRPr lang="en-SE"/>
              </a:p>
            </p:txBody>
          </p:sp>
          <p:sp>
            <p:nvSpPr>
              <p:cNvPr id="5" name="TextBox 4">
                <a:extLst>
                  <a:ext uri="{FF2B5EF4-FFF2-40B4-BE49-F238E27FC236}">
                    <a16:creationId xmlns:a16="http://schemas.microsoft.com/office/drawing/2014/main" id="{FB9DBDFC-9096-B8B5-A448-4FCE036C0AF3}"/>
                  </a:ext>
                </a:extLst>
              </p:cNvPr>
              <p:cNvSpPr txBox="1"/>
              <p:nvPr/>
            </p:nvSpPr>
            <p:spPr>
              <a:xfrm>
                <a:off x="4546168" y="1704241"/>
                <a:ext cx="309700" cy="369332"/>
              </a:xfrm>
              <a:prstGeom prst="rect">
                <a:avLst/>
              </a:prstGeom>
              <a:noFill/>
            </p:spPr>
            <p:txBody>
              <a:bodyPr wrap="none" rtlCol="0">
                <a:spAutoFit/>
              </a:bodyPr>
              <a:lstStyle/>
              <a:p>
                <a:pPr defTabSz="886968">
                  <a:spcAft>
                    <a:spcPts val="600"/>
                  </a:spcAft>
                </a:pPr>
                <a:r>
                  <a:rPr lang="en-SE" sz="1746" kern="1200">
                    <a:solidFill>
                      <a:schemeClr val="tx1"/>
                    </a:solidFill>
                    <a:latin typeface="+mn-lt"/>
                    <a:ea typeface="+mn-ea"/>
                    <a:cs typeface="+mn-cs"/>
                  </a:rPr>
                  <a:t>B</a:t>
                </a:r>
                <a:endParaRPr lang="en-SE"/>
              </a:p>
            </p:txBody>
          </p:sp>
          <p:sp>
            <p:nvSpPr>
              <p:cNvPr id="6" name="TextBox 5">
                <a:extLst>
                  <a:ext uri="{FF2B5EF4-FFF2-40B4-BE49-F238E27FC236}">
                    <a16:creationId xmlns:a16="http://schemas.microsoft.com/office/drawing/2014/main" id="{AEB30101-45AB-9BC3-8CAD-F188829EFA5F}"/>
                  </a:ext>
                </a:extLst>
              </p:cNvPr>
              <p:cNvSpPr txBox="1"/>
              <p:nvPr/>
            </p:nvSpPr>
            <p:spPr>
              <a:xfrm>
                <a:off x="8306822" y="1685930"/>
                <a:ext cx="308098" cy="369332"/>
              </a:xfrm>
              <a:prstGeom prst="rect">
                <a:avLst/>
              </a:prstGeom>
              <a:noFill/>
            </p:spPr>
            <p:txBody>
              <a:bodyPr wrap="none" rtlCol="0">
                <a:spAutoFit/>
              </a:bodyPr>
              <a:lstStyle/>
              <a:p>
                <a:pPr defTabSz="886968">
                  <a:spcAft>
                    <a:spcPts val="600"/>
                  </a:spcAft>
                </a:pPr>
                <a:r>
                  <a:rPr lang="en-SE" sz="1746" kern="1200">
                    <a:solidFill>
                      <a:schemeClr val="tx1"/>
                    </a:solidFill>
                    <a:latin typeface="+mn-lt"/>
                    <a:ea typeface="+mn-ea"/>
                    <a:cs typeface="+mn-cs"/>
                  </a:rPr>
                  <a:t>C</a:t>
                </a:r>
                <a:endParaRPr lang="en-SE"/>
              </a:p>
            </p:txBody>
          </p:sp>
          <p:sp>
            <p:nvSpPr>
              <p:cNvPr id="7" name="TextBox 6">
                <a:extLst>
                  <a:ext uri="{FF2B5EF4-FFF2-40B4-BE49-F238E27FC236}">
                    <a16:creationId xmlns:a16="http://schemas.microsoft.com/office/drawing/2014/main" id="{0303DF7C-399B-1019-0FB8-2692118ED765}"/>
                  </a:ext>
                </a:extLst>
              </p:cNvPr>
              <p:cNvSpPr txBox="1"/>
              <p:nvPr/>
            </p:nvSpPr>
            <p:spPr>
              <a:xfrm>
                <a:off x="762000" y="4086431"/>
                <a:ext cx="327334" cy="369332"/>
              </a:xfrm>
              <a:prstGeom prst="rect">
                <a:avLst/>
              </a:prstGeom>
              <a:noFill/>
            </p:spPr>
            <p:txBody>
              <a:bodyPr wrap="none" rtlCol="0">
                <a:spAutoFit/>
              </a:bodyPr>
              <a:lstStyle/>
              <a:p>
                <a:pPr defTabSz="886968">
                  <a:spcAft>
                    <a:spcPts val="600"/>
                  </a:spcAft>
                </a:pPr>
                <a:r>
                  <a:rPr lang="en-SE" sz="1746" kern="1200">
                    <a:solidFill>
                      <a:schemeClr val="tx1"/>
                    </a:solidFill>
                    <a:latin typeface="+mn-lt"/>
                    <a:ea typeface="+mn-ea"/>
                    <a:cs typeface="+mn-cs"/>
                  </a:rPr>
                  <a:t>D</a:t>
                </a:r>
                <a:endParaRPr lang="en-SE"/>
              </a:p>
            </p:txBody>
          </p:sp>
          <p:sp>
            <p:nvSpPr>
              <p:cNvPr id="8" name="TextBox 7">
                <a:extLst>
                  <a:ext uri="{FF2B5EF4-FFF2-40B4-BE49-F238E27FC236}">
                    <a16:creationId xmlns:a16="http://schemas.microsoft.com/office/drawing/2014/main" id="{75F87EA3-D89A-D27D-F6A2-9E911216CC90}"/>
                  </a:ext>
                </a:extLst>
              </p:cNvPr>
              <p:cNvSpPr txBox="1"/>
              <p:nvPr/>
            </p:nvSpPr>
            <p:spPr>
              <a:xfrm>
                <a:off x="4552580" y="4095494"/>
                <a:ext cx="296876" cy="369332"/>
              </a:xfrm>
              <a:prstGeom prst="rect">
                <a:avLst/>
              </a:prstGeom>
              <a:noFill/>
            </p:spPr>
            <p:txBody>
              <a:bodyPr wrap="none" rtlCol="0">
                <a:spAutoFit/>
              </a:bodyPr>
              <a:lstStyle/>
              <a:p>
                <a:pPr defTabSz="886968">
                  <a:spcAft>
                    <a:spcPts val="600"/>
                  </a:spcAft>
                </a:pPr>
                <a:r>
                  <a:rPr lang="en-SE" sz="1746" kern="1200">
                    <a:solidFill>
                      <a:schemeClr val="tx1"/>
                    </a:solidFill>
                    <a:latin typeface="+mn-lt"/>
                    <a:ea typeface="+mn-ea"/>
                    <a:cs typeface="+mn-cs"/>
                  </a:rPr>
                  <a:t>E</a:t>
                </a:r>
                <a:endParaRPr lang="en-SE"/>
              </a:p>
            </p:txBody>
          </p:sp>
          <p:sp>
            <p:nvSpPr>
              <p:cNvPr id="9" name="TextBox 8">
                <a:extLst>
                  <a:ext uri="{FF2B5EF4-FFF2-40B4-BE49-F238E27FC236}">
                    <a16:creationId xmlns:a16="http://schemas.microsoft.com/office/drawing/2014/main" id="{6A93C2B9-8D93-83F3-9DB7-B2134394B41F}"/>
                  </a:ext>
                </a:extLst>
              </p:cNvPr>
              <p:cNvSpPr txBox="1"/>
              <p:nvPr/>
            </p:nvSpPr>
            <p:spPr>
              <a:xfrm>
                <a:off x="8353315" y="4104557"/>
                <a:ext cx="290464" cy="369332"/>
              </a:xfrm>
              <a:prstGeom prst="rect">
                <a:avLst/>
              </a:prstGeom>
              <a:noFill/>
            </p:spPr>
            <p:txBody>
              <a:bodyPr wrap="none" rtlCol="0">
                <a:spAutoFit/>
              </a:bodyPr>
              <a:lstStyle/>
              <a:p>
                <a:pPr defTabSz="886968">
                  <a:spcAft>
                    <a:spcPts val="600"/>
                  </a:spcAft>
                </a:pPr>
                <a:r>
                  <a:rPr lang="en-SE" sz="1746" kern="1200">
                    <a:solidFill>
                      <a:schemeClr val="tx1"/>
                    </a:solidFill>
                    <a:latin typeface="+mn-lt"/>
                    <a:ea typeface="+mn-ea"/>
                    <a:cs typeface="+mn-cs"/>
                  </a:rPr>
                  <a:t>F</a:t>
                </a:r>
                <a:endParaRPr lang="en-SE"/>
              </a:p>
            </p:txBody>
          </p:sp>
        </p:grpSp>
        <p:sp>
          <p:nvSpPr>
            <p:cNvPr id="10" name="Rectangle 9">
              <a:extLst>
                <a:ext uri="{FF2B5EF4-FFF2-40B4-BE49-F238E27FC236}">
                  <a16:creationId xmlns:a16="http://schemas.microsoft.com/office/drawing/2014/main" id="{9BAB394E-10CA-ED62-27E2-1C3D4B517B21}"/>
                </a:ext>
              </a:extLst>
            </p:cNvPr>
            <p:cNvSpPr/>
            <p:nvPr/>
          </p:nvSpPr>
          <p:spPr>
            <a:xfrm>
              <a:off x="1754262" y="2075278"/>
              <a:ext cx="949127" cy="2046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886968">
                <a:spcAft>
                  <a:spcPts val="600"/>
                </a:spcAft>
              </a:pPr>
              <a:r>
                <a:rPr lang="en-SE" sz="1552" kern="1200">
                  <a:solidFill>
                    <a:schemeClr val="dk1"/>
                  </a:solidFill>
                  <a:latin typeface="+mn-lt"/>
                  <a:ea typeface="+mn-ea"/>
                  <a:cs typeface="+mn-cs"/>
                </a:rPr>
                <a:t>Gene A</a:t>
              </a:r>
              <a:endParaRPr lang="en-SE" sz="1600"/>
            </a:p>
          </p:txBody>
        </p:sp>
        <p:sp>
          <p:nvSpPr>
            <p:cNvPr id="12" name="Rectangle 11">
              <a:extLst>
                <a:ext uri="{FF2B5EF4-FFF2-40B4-BE49-F238E27FC236}">
                  <a16:creationId xmlns:a16="http://schemas.microsoft.com/office/drawing/2014/main" id="{CE8D5101-B771-2A71-F90B-D8F37B36F334}"/>
                </a:ext>
              </a:extLst>
            </p:cNvPr>
            <p:cNvSpPr/>
            <p:nvPr/>
          </p:nvSpPr>
          <p:spPr>
            <a:xfrm>
              <a:off x="5041128" y="2073573"/>
              <a:ext cx="1232351" cy="2046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886968">
                <a:spcAft>
                  <a:spcPts val="600"/>
                </a:spcAft>
              </a:pPr>
              <a:r>
                <a:rPr lang="en-SE" sz="1552" kern="1200">
                  <a:solidFill>
                    <a:schemeClr val="dk1"/>
                  </a:solidFill>
                  <a:latin typeface="+mn-lt"/>
                  <a:ea typeface="+mn-ea"/>
                  <a:cs typeface="+mn-cs"/>
                </a:rPr>
                <a:t>Gene B</a:t>
              </a:r>
              <a:endParaRPr lang="en-SE" sz="1600"/>
            </a:p>
          </p:txBody>
        </p:sp>
        <p:sp>
          <p:nvSpPr>
            <p:cNvPr id="15" name="Rectangle 14">
              <a:extLst>
                <a:ext uri="{FF2B5EF4-FFF2-40B4-BE49-F238E27FC236}">
                  <a16:creationId xmlns:a16="http://schemas.microsoft.com/office/drawing/2014/main" id="{534BA267-CC51-0498-DE55-0386CD989BEA}"/>
                </a:ext>
              </a:extLst>
            </p:cNvPr>
            <p:cNvSpPr/>
            <p:nvPr/>
          </p:nvSpPr>
          <p:spPr>
            <a:xfrm>
              <a:off x="9123331" y="1946249"/>
              <a:ext cx="838202" cy="308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886968">
                <a:spcAft>
                  <a:spcPts val="600"/>
                </a:spcAft>
              </a:pPr>
              <a:r>
                <a:rPr lang="en-SE" sz="1552" kern="1200">
                  <a:solidFill>
                    <a:schemeClr val="dk1"/>
                  </a:solidFill>
                  <a:latin typeface="+mn-lt"/>
                  <a:ea typeface="+mn-ea"/>
                  <a:cs typeface="+mn-cs"/>
                </a:rPr>
                <a:t>Gene C</a:t>
              </a:r>
              <a:endParaRPr lang="en-SE" sz="1600"/>
            </a:p>
          </p:txBody>
        </p:sp>
        <p:sp>
          <p:nvSpPr>
            <p:cNvPr id="16" name="Rectangle 15">
              <a:extLst>
                <a:ext uri="{FF2B5EF4-FFF2-40B4-BE49-F238E27FC236}">
                  <a16:creationId xmlns:a16="http://schemas.microsoft.com/office/drawing/2014/main" id="{C062D7E3-E17E-5BD3-EDFC-2A5843924C3B}"/>
                </a:ext>
              </a:extLst>
            </p:cNvPr>
            <p:cNvSpPr/>
            <p:nvPr/>
          </p:nvSpPr>
          <p:spPr>
            <a:xfrm>
              <a:off x="1754262" y="4490173"/>
              <a:ext cx="832241" cy="1955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886968">
                <a:spcAft>
                  <a:spcPts val="600"/>
                </a:spcAft>
              </a:pPr>
              <a:r>
                <a:rPr lang="en-SE" sz="1552" kern="1200">
                  <a:solidFill>
                    <a:schemeClr val="dk1"/>
                  </a:solidFill>
                  <a:latin typeface="+mn-lt"/>
                  <a:ea typeface="+mn-ea"/>
                  <a:cs typeface="+mn-cs"/>
                </a:rPr>
                <a:t>Gene D</a:t>
              </a:r>
              <a:endParaRPr lang="en-SE" sz="1600"/>
            </a:p>
          </p:txBody>
        </p:sp>
        <p:sp>
          <p:nvSpPr>
            <p:cNvPr id="17" name="Rectangle 16">
              <a:extLst>
                <a:ext uri="{FF2B5EF4-FFF2-40B4-BE49-F238E27FC236}">
                  <a16:creationId xmlns:a16="http://schemas.microsoft.com/office/drawing/2014/main" id="{FE924526-8D7C-84E7-87B1-F1ED86CCE253}"/>
                </a:ext>
              </a:extLst>
            </p:cNvPr>
            <p:cNvSpPr/>
            <p:nvPr/>
          </p:nvSpPr>
          <p:spPr>
            <a:xfrm>
              <a:off x="5372225" y="4444188"/>
              <a:ext cx="832241" cy="1955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886968">
                <a:spcAft>
                  <a:spcPts val="600"/>
                </a:spcAft>
              </a:pPr>
              <a:r>
                <a:rPr lang="en-SE" sz="1552" kern="1200">
                  <a:solidFill>
                    <a:schemeClr val="dk1"/>
                  </a:solidFill>
                  <a:latin typeface="+mn-lt"/>
                  <a:ea typeface="+mn-ea"/>
                  <a:cs typeface="+mn-cs"/>
                </a:rPr>
                <a:t>Gene D</a:t>
              </a:r>
              <a:endParaRPr lang="en-SE" sz="1600"/>
            </a:p>
          </p:txBody>
        </p:sp>
        <p:sp>
          <p:nvSpPr>
            <p:cNvPr id="19" name="Rectangle 18">
              <a:extLst>
                <a:ext uri="{FF2B5EF4-FFF2-40B4-BE49-F238E27FC236}">
                  <a16:creationId xmlns:a16="http://schemas.microsoft.com/office/drawing/2014/main" id="{9BDCC97D-D20D-3E39-09B3-68F9B00B43C3}"/>
                </a:ext>
              </a:extLst>
            </p:cNvPr>
            <p:cNvSpPr/>
            <p:nvPr/>
          </p:nvSpPr>
          <p:spPr>
            <a:xfrm>
              <a:off x="9123331" y="4430868"/>
              <a:ext cx="832241" cy="1955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886968">
                <a:spcAft>
                  <a:spcPts val="600"/>
                </a:spcAft>
              </a:pPr>
              <a:r>
                <a:rPr lang="en-SE" sz="1552" kern="1200">
                  <a:solidFill>
                    <a:schemeClr val="dk1"/>
                  </a:solidFill>
                  <a:latin typeface="+mn-lt"/>
                  <a:ea typeface="+mn-ea"/>
                  <a:cs typeface="+mn-cs"/>
                </a:rPr>
                <a:t>Gene D</a:t>
              </a:r>
              <a:endParaRPr lang="en-SE" sz="1600"/>
            </a:p>
          </p:txBody>
        </p:sp>
      </p:grpSp>
    </p:spTree>
    <p:extLst>
      <p:ext uri="{BB962C8B-B14F-4D97-AF65-F5344CB8AC3E}">
        <p14:creationId xmlns:p14="http://schemas.microsoft.com/office/powerpoint/2010/main" val="2261359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9E3AFB-8DC8-ECB4-027D-3045DD74BD07}"/>
              </a:ext>
            </a:extLst>
          </p:cNvPr>
          <p:cNvSpPr>
            <a:spLocks noGrp="1"/>
          </p:cNvSpPr>
          <p:nvPr>
            <p:ph type="title"/>
          </p:nvPr>
        </p:nvSpPr>
        <p:spPr>
          <a:xfrm>
            <a:off x="838200" y="153157"/>
            <a:ext cx="10515600" cy="1325563"/>
          </a:xfrm>
        </p:spPr>
        <p:txBody>
          <a:bodyPr>
            <a:normAutofit/>
          </a:bodyPr>
          <a:lstStyle/>
          <a:p>
            <a:r>
              <a:rPr lang="en-GB" sz="4200" b="1" dirty="0"/>
              <a:t>Data Processing and Normalization Challenges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12C2EF-4A20-A44F-4367-7547989C3336}"/>
              </a:ext>
            </a:extLst>
          </p:cNvPr>
          <p:cNvSpPr>
            <a:spLocks noGrp="1"/>
          </p:cNvSpPr>
          <p:nvPr>
            <p:ph idx="1"/>
          </p:nvPr>
        </p:nvSpPr>
        <p:spPr>
          <a:xfrm>
            <a:off x="838200" y="1929384"/>
            <a:ext cx="10684764" cy="4739640"/>
          </a:xfrm>
        </p:spPr>
        <p:txBody>
          <a:bodyPr>
            <a:normAutofit lnSpcReduction="10000"/>
          </a:bodyPr>
          <a:lstStyle/>
          <a:p>
            <a:r>
              <a:rPr lang="en-GB" sz="1200" b="1" dirty="0"/>
              <a:t>Memory Challenges</a:t>
            </a:r>
            <a:r>
              <a:rPr lang="en-GB" sz="1200" dirty="0"/>
              <a:t>:</a:t>
            </a:r>
          </a:p>
          <a:p>
            <a:r>
              <a:rPr lang="en-GB" sz="1200" dirty="0"/>
              <a:t>The lookup table (LUT) for p005 and p007 libraries required high memory, limiting the ability to process the entire dataset simultaneously.</a:t>
            </a:r>
          </a:p>
          <a:p>
            <a:r>
              <a:rPr lang="en-GB" sz="1200" b="1" dirty="0"/>
              <a:t>Chunking for Scalability:</a:t>
            </a:r>
          </a:p>
          <a:p>
            <a:r>
              <a:rPr lang="en-GB" sz="1200" dirty="0"/>
              <a:t>Data was divided into manageable chunks based on metadata, enhancing scalability and performance.</a:t>
            </a:r>
          </a:p>
          <a:p>
            <a:r>
              <a:rPr lang="en-GB" sz="1200" dirty="0"/>
              <a:t>Dynamic chunking allowed processing of varying data sizes effectively.</a:t>
            </a:r>
          </a:p>
          <a:p>
            <a:r>
              <a:rPr lang="en-GB" sz="1200" b="1" dirty="0"/>
              <a:t>Programming and Parallel Processing:</a:t>
            </a:r>
            <a:endParaRPr lang="en-GB" sz="1200" dirty="0"/>
          </a:p>
          <a:p>
            <a:r>
              <a:rPr lang="en-GB" sz="1200" dirty="0"/>
              <a:t>Used R packages ‘</a:t>
            </a:r>
            <a:r>
              <a:rPr lang="en-GB" sz="1200" dirty="0" err="1"/>
              <a:t>future.apply</a:t>
            </a:r>
            <a:r>
              <a:rPr lang="en-GB" sz="1200" dirty="0"/>
              <a:t>’ and ‘plan’ for parallel processing.</a:t>
            </a:r>
          </a:p>
          <a:p>
            <a:r>
              <a:rPr lang="en-GB" sz="1200" dirty="0"/>
              <a:t>Setting workers to 8 in parallel processing succeeded, while 32 caused out-of-memory errors due to RAM limitations.</a:t>
            </a:r>
          </a:p>
          <a:p>
            <a:r>
              <a:rPr lang="en-GB" sz="1200" b="1" dirty="0"/>
              <a:t>Normalization Strategies:</a:t>
            </a:r>
          </a:p>
          <a:p>
            <a:r>
              <a:rPr lang="en-GB" sz="1200" dirty="0"/>
              <a:t>Two methods were used:</a:t>
            </a:r>
          </a:p>
          <a:p>
            <a:r>
              <a:rPr lang="en-GB" sz="1200" dirty="0"/>
              <a:t>Chunk-by-Chunk Normalization: Processed data in smaller chunks iteratively.</a:t>
            </a:r>
          </a:p>
          <a:p>
            <a:r>
              <a:rPr lang="en-GB" sz="1200" dirty="0"/>
              <a:t>Saving Intermediate Files: Stored intermediate .</a:t>
            </a:r>
            <a:r>
              <a:rPr lang="en-GB" sz="1200" dirty="0" err="1"/>
              <a:t>rds</a:t>
            </a:r>
            <a:r>
              <a:rPr lang="en-GB" sz="1200" dirty="0"/>
              <a:t> files and filtered low-count entries before normalization.</a:t>
            </a:r>
          </a:p>
          <a:p>
            <a:r>
              <a:rPr lang="en-GB" sz="1200" b="1" dirty="0"/>
              <a:t>Error Handling in Clustering:</a:t>
            </a:r>
          </a:p>
          <a:p>
            <a:r>
              <a:rPr lang="en-GB" sz="1200" dirty="0"/>
              <a:t>Adjusted Hammock parameter (--</a:t>
            </a:r>
            <a:r>
              <a:rPr lang="en-GB" sz="1200" dirty="0" err="1"/>
              <a:t>greedy_threshold</a:t>
            </a:r>
            <a:r>
              <a:rPr lang="en-GB" sz="1200" dirty="0"/>
              <a:t> = 15) to resolve </a:t>
            </a:r>
            <a:r>
              <a:rPr lang="en-GB" sz="1200" dirty="0" err="1"/>
              <a:t>StringIndexOutOfBoundsException</a:t>
            </a:r>
            <a:r>
              <a:rPr lang="en-GB" sz="1200" dirty="0"/>
              <a:t>.</a:t>
            </a:r>
          </a:p>
          <a:p>
            <a:r>
              <a:rPr lang="en-GB" sz="1200" dirty="0"/>
              <a:t>This threshold controlled sequence similarity, balancing strictness and variation within clusters.</a:t>
            </a:r>
          </a:p>
          <a:p>
            <a:r>
              <a:rPr lang="en-GB" sz="1200" b="1" dirty="0"/>
              <a:t>Outcome:</a:t>
            </a:r>
          </a:p>
          <a:p>
            <a:r>
              <a:rPr lang="en-GB" sz="1200" dirty="0"/>
              <a:t>Despite technical challenges, BRAVE successfully linked peptide fragments to unique barcodes in targeted tissues, advancing gene therapy research.</a:t>
            </a:r>
          </a:p>
          <a:p>
            <a:endParaRPr lang="en-SE" sz="900" dirty="0"/>
          </a:p>
        </p:txBody>
      </p:sp>
    </p:spTree>
    <p:extLst>
      <p:ext uri="{BB962C8B-B14F-4D97-AF65-F5344CB8AC3E}">
        <p14:creationId xmlns:p14="http://schemas.microsoft.com/office/powerpoint/2010/main" val="1022952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265A1-FC0E-17A7-CA78-DB5F2C5D9672}"/>
              </a:ext>
            </a:extLst>
          </p:cNvPr>
          <p:cNvSpPr>
            <a:spLocks noGrp="1"/>
          </p:cNvSpPr>
          <p:nvPr>
            <p:ph type="title"/>
          </p:nvPr>
        </p:nvSpPr>
        <p:spPr>
          <a:xfrm>
            <a:off x="572493" y="238539"/>
            <a:ext cx="11018520" cy="1434415"/>
          </a:xfrm>
        </p:spPr>
        <p:txBody>
          <a:bodyPr anchor="b">
            <a:normAutofit/>
          </a:bodyPr>
          <a:lstStyle/>
          <a:p>
            <a:r>
              <a:rPr lang="en-SE" sz="5400" b="1" dirty="0"/>
              <a:t>Conclusion &amp; Future Direction</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F04C17-9275-C370-2870-8D7484B18A68}"/>
              </a:ext>
            </a:extLst>
          </p:cNvPr>
          <p:cNvSpPr>
            <a:spLocks noGrp="1"/>
          </p:cNvSpPr>
          <p:nvPr>
            <p:ph idx="1"/>
          </p:nvPr>
        </p:nvSpPr>
        <p:spPr>
          <a:xfrm>
            <a:off x="572493" y="2071316"/>
            <a:ext cx="6713552" cy="4119172"/>
          </a:xfrm>
        </p:spPr>
        <p:txBody>
          <a:bodyPr anchor="t">
            <a:normAutofit/>
          </a:bodyPr>
          <a:lstStyle/>
          <a:p>
            <a:r>
              <a:rPr lang="en-GB" sz="1500" b="1"/>
              <a:t>Promise of AAV Gene Therapy</a:t>
            </a:r>
            <a:r>
              <a:rPr lang="en-GB" sz="1500"/>
              <a:t>:</a:t>
            </a:r>
          </a:p>
          <a:p>
            <a:pPr>
              <a:buFont typeface="Arial" panose="020B0604020202020204" pitchFamily="34" charset="0"/>
              <a:buChar char="•"/>
            </a:pPr>
            <a:r>
              <a:rPr lang="en-GB" sz="1500"/>
              <a:t>AAV vector-based therapies are emerging as a powerful tool for treating neurological diseases, especially for challenging CNS targets.</a:t>
            </a:r>
          </a:p>
          <a:p>
            <a:r>
              <a:rPr lang="en-GB" sz="1500" b="1"/>
              <a:t>Clinical Potential</a:t>
            </a:r>
            <a:r>
              <a:rPr lang="en-GB" sz="1500"/>
              <a:t>:</a:t>
            </a:r>
          </a:p>
          <a:p>
            <a:pPr>
              <a:buFont typeface="Arial" panose="020B0604020202020204" pitchFamily="34" charset="0"/>
              <a:buChar char="•"/>
            </a:pPr>
            <a:r>
              <a:rPr lang="en-GB" sz="1500"/>
              <a:t>Current trials are exploring AAV vectors for delivering therapeutic proteins to the CNS, benefiting from the long-term expression in non-dividing cells like neurons.</a:t>
            </a:r>
          </a:p>
          <a:p>
            <a:r>
              <a:rPr lang="en-GB" sz="1500" b="1"/>
              <a:t>Key to Success – Effective Delivery</a:t>
            </a:r>
            <a:r>
              <a:rPr lang="en-GB" sz="1500"/>
              <a:t>:</a:t>
            </a:r>
          </a:p>
          <a:p>
            <a:pPr>
              <a:buFont typeface="Arial" panose="020B0604020202020204" pitchFamily="34" charset="0"/>
              <a:buChar char="•"/>
            </a:pPr>
            <a:r>
              <a:rPr lang="en-GB" sz="1500"/>
              <a:t>Capsid selection is crucial, as it influences tissue and cell specificity.</a:t>
            </a:r>
          </a:p>
          <a:p>
            <a:pPr>
              <a:buFont typeface="Arial" panose="020B0604020202020204" pitchFamily="34" charset="0"/>
              <a:buChar char="•"/>
            </a:pPr>
            <a:r>
              <a:rPr lang="en-GB" sz="1500"/>
              <a:t>Different CNS applications may require unique administration routes to ensure target distribution and minimize off-target effects.</a:t>
            </a:r>
          </a:p>
          <a:p>
            <a:r>
              <a:rPr lang="en-GB" sz="1500" b="1"/>
              <a:t>Future Outlook</a:t>
            </a:r>
            <a:r>
              <a:rPr lang="en-GB" sz="1500"/>
              <a:t>:</a:t>
            </a:r>
          </a:p>
          <a:p>
            <a:pPr>
              <a:buFont typeface="Arial" panose="020B0604020202020204" pitchFamily="34" charset="0"/>
              <a:buChar char="•"/>
            </a:pPr>
            <a:r>
              <a:rPr lang="en-GB" sz="1500"/>
              <a:t>Advances in capsid optimization, delivery techniques, and transgene design are broadening AAV therapy's potential for CNS diseases, paving the way for new treatments and expanded applications.</a:t>
            </a:r>
          </a:p>
          <a:p>
            <a:endParaRPr lang="en-SE" sz="1500"/>
          </a:p>
        </p:txBody>
      </p:sp>
      <p:pic>
        <p:nvPicPr>
          <p:cNvPr id="5" name="Picture 4" descr="Person using microscope">
            <a:extLst>
              <a:ext uri="{FF2B5EF4-FFF2-40B4-BE49-F238E27FC236}">
                <a16:creationId xmlns:a16="http://schemas.microsoft.com/office/drawing/2014/main" id="{8E0C9C86-B027-BB68-BCDB-4255893EFE21}"/>
              </a:ext>
            </a:extLst>
          </p:cNvPr>
          <p:cNvPicPr>
            <a:picLocks noChangeAspect="1"/>
          </p:cNvPicPr>
          <p:nvPr/>
        </p:nvPicPr>
        <p:blipFill>
          <a:blip r:embed="rId2"/>
          <a:srcRect l="17068" r="35792" b="2"/>
          <a:stretch/>
        </p:blipFill>
        <p:spPr>
          <a:xfrm>
            <a:off x="7675658" y="2093976"/>
            <a:ext cx="3941064" cy="4096512"/>
          </a:xfrm>
          <a:prstGeom prst="rect">
            <a:avLst/>
          </a:prstGeom>
        </p:spPr>
      </p:pic>
    </p:spTree>
    <p:extLst>
      <p:ext uri="{BB962C8B-B14F-4D97-AF65-F5344CB8AC3E}">
        <p14:creationId xmlns:p14="http://schemas.microsoft.com/office/powerpoint/2010/main" val="2883232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DA8AA21-1B7B-9A6B-4A57-3354638794C0}"/>
              </a:ext>
            </a:extLst>
          </p:cNvPr>
          <p:cNvSpPr>
            <a:spLocks noGrp="1"/>
          </p:cNvSpPr>
          <p:nvPr>
            <p:ph type="title"/>
          </p:nvPr>
        </p:nvSpPr>
        <p:spPr>
          <a:xfrm>
            <a:off x="479394" y="1070800"/>
            <a:ext cx="3939688" cy="5583126"/>
          </a:xfrm>
        </p:spPr>
        <p:txBody>
          <a:bodyPr>
            <a:normAutofit/>
          </a:bodyPr>
          <a:lstStyle/>
          <a:p>
            <a:pPr algn="r"/>
            <a:r>
              <a:rPr lang="en-GB" sz="3200">
                <a:effectLst/>
                <a:latin typeface="Helvetica" pitchFamily="2" charset="0"/>
              </a:rPr>
              <a:t>Acknowledgments</a:t>
            </a:r>
            <a:endParaRPr lang="en-SE" sz="3200"/>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1F138AF-445D-2C10-ACC3-07C17FEAA927}"/>
              </a:ext>
            </a:extLst>
          </p:cNvPr>
          <p:cNvGraphicFramePr>
            <a:graphicFrameLocks noGrp="1"/>
          </p:cNvGraphicFramePr>
          <p:nvPr>
            <p:ph idx="1"/>
            <p:extLst>
              <p:ext uri="{D42A27DB-BD31-4B8C-83A1-F6EECF244321}">
                <p14:modId xmlns:p14="http://schemas.microsoft.com/office/powerpoint/2010/main" val="2632324250"/>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7287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DDB11-E7F4-7F9B-EB2B-DDDD81E1F8BE}"/>
              </a:ext>
            </a:extLst>
          </p:cNvPr>
          <p:cNvSpPr>
            <a:spLocks noGrp="1"/>
          </p:cNvSpPr>
          <p:nvPr>
            <p:ph type="title"/>
          </p:nvPr>
        </p:nvSpPr>
        <p:spPr>
          <a:xfrm>
            <a:off x="630936" y="639520"/>
            <a:ext cx="3429000" cy="1719072"/>
          </a:xfrm>
        </p:spPr>
        <p:txBody>
          <a:bodyPr anchor="b">
            <a:normAutofit/>
          </a:bodyPr>
          <a:lstStyle/>
          <a:p>
            <a:r>
              <a:rPr lang="en-GB" sz="3000" b="1" dirty="0"/>
              <a:t>Engineering the AAV cassette</a:t>
            </a:r>
            <a:br>
              <a:rPr lang="en-GB" sz="3000" b="1" dirty="0"/>
            </a:br>
            <a:endParaRPr lang="en-SE" sz="3000" b="1" dirty="0"/>
          </a:p>
        </p:txBody>
      </p:sp>
      <p:sp>
        <p:nvSpPr>
          <p:cNvPr id="3078" name="Content Placeholder 3077">
            <a:extLst>
              <a:ext uri="{FF2B5EF4-FFF2-40B4-BE49-F238E27FC236}">
                <a16:creationId xmlns:a16="http://schemas.microsoft.com/office/drawing/2014/main" id="{9D87E045-3B66-AE7A-3171-0C8A28C5EBF4}"/>
              </a:ext>
            </a:extLst>
          </p:cNvPr>
          <p:cNvSpPr>
            <a:spLocks noGrp="1"/>
          </p:cNvSpPr>
          <p:nvPr>
            <p:ph idx="1"/>
          </p:nvPr>
        </p:nvSpPr>
        <p:spPr>
          <a:xfrm>
            <a:off x="630936" y="2807208"/>
            <a:ext cx="3429000" cy="3410712"/>
          </a:xfrm>
        </p:spPr>
        <p:txBody>
          <a:bodyPr anchor="t">
            <a:normAutofit/>
          </a:bodyPr>
          <a:lstStyle/>
          <a:p>
            <a:r>
              <a:rPr lang="en-GB" sz="2200" dirty="0"/>
              <a:t>Limitations of rAAV and Advancements with </a:t>
            </a:r>
            <a:r>
              <a:rPr lang="en-GB" sz="2200" dirty="0" err="1"/>
              <a:t>scAAV</a:t>
            </a:r>
            <a:endParaRPr lang="en-SE" sz="2200" dirty="0"/>
          </a:p>
        </p:txBody>
      </p:sp>
      <p:pic>
        <p:nvPicPr>
          <p:cNvPr id="3076" name="Picture 4" descr="Fig. 2">
            <a:extLst>
              <a:ext uri="{FF2B5EF4-FFF2-40B4-BE49-F238E27FC236}">
                <a16:creationId xmlns:a16="http://schemas.microsoft.com/office/drawing/2014/main" id="{23588230-FCFC-254A-6646-CC7056647ED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677182"/>
            <a:ext cx="7384016" cy="37473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0DD96EE-2D4F-B8C1-360D-88B6734DA0B0}"/>
              </a:ext>
            </a:extLst>
          </p:cNvPr>
          <p:cNvSpPr txBox="1"/>
          <p:nvPr/>
        </p:nvSpPr>
        <p:spPr>
          <a:xfrm>
            <a:off x="6096000" y="5783552"/>
            <a:ext cx="5602514" cy="369332"/>
          </a:xfrm>
          <a:prstGeom prst="rect">
            <a:avLst/>
          </a:prstGeom>
          <a:noFill/>
        </p:spPr>
        <p:txBody>
          <a:bodyPr wrap="square">
            <a:spAutoFit/>
          </a:bodyPr>
          <a:lstStyle/>
          <a:p>
            <a:r>
              <a:rPr lang="en-GB" sz="1800" dirty="0" err="1"/>
              <a:t>Chengwen</a:t>
            </a:r>
            <a:r>
              <a:rPr lang="en-GB" sz="1800" dirty="0"/>
              <a:t> Li &amp; R. Jude </a:t>
            </a:r>
            <a:r>
              <a:rPr lang="en-GB" sz="1800" dirty="0" err="1"/>
              <a:t>Samulski</a:t>
            </a:r>
            <a:r>
              <a:rPr lang="en-GB" sz="1800" dirty="0"/>
              <a:t>, </a:t>
            </a:r>
            <a:r>
              <a:rPr lang="en-GB" sz="1800" dirty="0" err="1"/>
              <a:t>Nat.Rev</a:t>
            </a:r>
            <a:r>
              <a:rPr lang="en-GB" sz="1800" dirty="0"/>
              <a:t>. Genetics, 2020 </a:t>
            </a:r>
            <a:endParaRPr lang="en-SE" sz="1800" dirty="0"/>
          </a:p>
        </p:txBody>
      </p:sp>
      <p:sp>
        <p:nvSpPr>
          <p:cNvPr id="10" name="Rectangle 9">
            <a:extLst>
              <a:ext uri="{FF2B5EF4-FFF2-40B4-BE49-F238E27FC236}">
                <a16:creationId xmlns:a16="http://schemas.microsoft.com/office/drawing/2014/main" id="{775A6E9A-9224-BAE5-20FD-4F88135CDF62}"/>
              </a:ext>
            </a:extLst>
          </p:cNvPr>
          <p:cNvSpPr/>
          <p:nvPr/>
        </p:nvSpPr>
        <p:spPr>
          <a:xfrm>
            <a:off x="5428343" y="2699657"/>
            <a:ext cx="1132114" cy="2859313"/>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E"/>
          </a:p>
        </p:txBody>
      </p:sp>
    </p:spTree>
    <p:extLst>
      <p:ext uri="{BB962C8B-B14F-4D97-AF65-F5344CB8AC3E}">
        <p14:creationId xmlns:p14="http://schemas.microsoft.com/office/powerpoint/2010/main" val="764053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4">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16">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83F0EA-C2D6-B121-53FB-DB22D2AC8000}"/>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b="1" kern="1200">
                <a:solidFill>
                  <a:schemeClr val="tx1"/>
                </a:solidFill>
                <a:latin typeface="+mj-lt"/>
                <a:ea typeface="+mj-ea"/>
                <a:cs typeface="+mj-cs"/>
              </a:rPr>
              <a:t>Barcode Clustering in Gene Therapy Research</a:t>
            </a:r>
          </a:p>
        </p:txBody>
      </p:sp>
      <p:sp>
        <p:nvSpPr>
          <p:cNvPr id="6" name="TextBox 5">
            <a:extLst>
              <a:ext uri="{FF2B5EF4-FFF2-40B4-BE49-F238E27FC236}">
                <a16:creationId xmlns:a16="http://schemas.microsoft.com/office/drawing/2014/main" id="{DE7514CA-4EAB-CDC8-40CB-42E3A45D0D35}"/>
              </a:ext>
            </a:extLst>
          </p:cNvPr>
          <p:cNvSpPr txBox="1"/>
          <p:nvPr/>
        </p:nvSpPr>
        <p:spPr>
          <a:xfrm>
            <a:off x="996287" y="4121253"/>
            <a:ext cx="3125337" cy="1136843"/>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Davidsson et al., PNAS, 2019</a:t>
            </a:r>
          </a:p>
        </p:txBody>
      </p:sp>
      <p:pic>
        <p:nvPicPr>
          <p:cNvPr id="5" name="Content Placeholder 4" descr="A close-up of a poster&#10;&#10;Description automatically generated">
            <a:extLst>
              <a:ext uri="{FF2B5EF4-FFF2-40B4-BE49-F238E27FC236}">
                <a16:creationId xmlns:a16="http://schemas.microsoft.com/office/drawing/2014/main" id="{30349929-99B1-149C-3AF6-33ED70A00B53}"/>
              </a:ext>
            </a:extLst>
          </p:cNvPr>
          <p:cNvPicPr>
            <a:picLocks noGrp="1" noChangeAspect="1"/>
          </p:cNvPicPr>
          <p:nvPr>
            <p:ph idx="1"/>
          </p:nvPr>
        </p:nvPicPr>
        <p:blipFill>
          <a:blip r:embed="rId3"/>
          <a:stretch>
            <a:fillRect/>
          </a:stretch>
        </p:blipFill>
        <p:spPr>
          <a:xfrm>
            <a:off x="6494744" y="578738"/>
            <a:ext cx="4510663" cy="5670549"/>
          </a:xfrm>
          <a:prstGeom prst="rect">
            <a:avLst/>
          </a:prstGeom>
        </p:spPr>
      </p:pic>
    </p:spTree>
    <p:extLst>
      <p:ext uri="{BB962C8B-B14F-4D97-AF65-F5344CB8AC3E}">
        <p14:creationId xmlns:p14="http://schemas.microsoft.com/office/powerpoint/2010/main" val="1384597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FC0D5B-BF1D-756A-FDED-D4CAF639C9F6}"/>
              </a:ext>
            </a:extLst>
          </p:cNvPr>
          <p:cNvSpPr>
            <a:spLocks noGrp="1"/>
          </p:cNvSpPr>
          <p:nvPr>
            <p:ph type="title"/>
          </p:nvPr>
        </p:nvSpPr>
        <p:spPr>
          <a:xfrm>
            <a:off x="686834" y="1153572"/>
            <a:ext cx="3200400" cy="4461163"/>
          </a:xfrm>
        </p:spPr>
        <p:txBody>
          <a:bodyPr>
            <a:normAutofit/>
          </a:bodyPr>
          <a:lstStyle/>
          <a:p>
            <a:r>
              <a:rPr lang="en-SE">
                <a:solidFill>
                  <a:srgbClr val="FFFFFF"/>
                </a:solidFill>
              </a:rPr>
              <a:t>RAAV-60: p007</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553BB44-430A-C0BB-BF4A-B1B50145E5C7}"/>
              </a:ext>
            </a:extLst>
          </p:cNvPr>
          <p:cNvSpPr>
            <a:spLocks noGrp="1"/>
          </p:cNvSpPr>
          <p:nvPr>
            <p:ph idx="1"/>
          </p:nvPr>
        </p:nvSpPr>
        <p:spPr>
          <a:xfrm>
            <a:off x="4447308" y="591344"/>
            <a:ext cx="6906491" cy="5585619"/>
          </a:xfrm>
        </p:spPr>
        <p:txBody>
          <a:bodyPr anchor="ctr">
            <a:normAutofit/>
          </a:bodyPr>
          <a:lstStyle/>
          <a:p>
            <a:r>
              <a:rPr lang="en-GB"/>
              <a:t>Utilized reads: 123875291</a:t>
            </a:r>
          </a:p>
          <a:p>
            <a:r>
              <a:rPr lang="en-GB"/>
              <a:t>Original unique barcodes: 6747020</a:t>
            </a:r>
          </a:p>
          <a:p>
            <a:r>
              <a:rPr lang="en-GB"/>
              <a:t>SC reduced unique barcodes: 3333752</a:t>
            </a:r>
          </a:p>
          <a:p>
            <a:r>
              <a:rPr lang="en-GB"/>
              <a:t>Total number of single-read Barcodes: 2685026 (BC appears only once)</a:t>
            </a:r>
          </a:p>
          <a:p>
            <a:r>
              <a:rPr lang="en-GB"/>
              <a:t>Clean multi-read barcodes: 14545 (BC appears only once from multi)</a:t>
            </a:r>
          </a:p>
          <a:p>
            <a:r>
              <a:rPr lang="en-GB"/>
              <a:t>Chimeric multi-read barcodes:  634181 (BC appears &gt; 1 from multi)</a:t>
            </a:r>
          </a:p>
          <a:p>
            <a:r>
              <a:rPr lang="en-GB"/>
              <a:t>Number of barcodes with false </a:t>
            </a:r>
            <a:r>
              <a:rPr lang="en-GB" err="1"/>
              <a:t>mCount</a:t>
            </a:r>
            <a:r>
              <a:rPr lang="en-GB"/>
              <a:t>: 0</a:t>
            </a:r>
          </a:p>
        </p:txBody>
      </p:sp>
    </p:spTree>
    <p:extLst>
      <p:ext uri="{BB962C8B-B14F-4D97-AF65-F5344CB8AC3E}">
        <p14:creationId xmlns:p14="http://schemas.microsoft.com/office/powerpoint/2010/main" val="3642744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D847BB-11FF-DDD0-E347-94A31C31246E}"/>
              </a:ext>
            </a:extLst>
          </p:cNvPr>
          <p:cNvSpPr>
            <a:spLocks noGrp="1"/>
          </p:cNvSpPr>
          <p:nvPr>
            <p:ph type="title"/>
          </p:nvPr>
        </p:nvSpPr>
        <p:spPr>
          <a:xfrm>
            <a:off x="841248" y="256032"/>
            <a:ext cx="10506456" cy="1014984"/>
          </a:xfrm>
        </p:spPr>
        <p:txBody>
          <a:bodyPr vert="horz" lIns="91440" tIns="45720" rIns="91440" bIns="45720" rtlCol="0" anchor="b">
            <a:normAutofit fontScale="90000"/>
          </a:bodyPr>
          <a:lstStyle/>
          <a:p>
            <a:r>
              <a:rPr lang="en-US" dirty="0"/>
              <a:t>Multiqc after trim</a:t>
            </a:r>
            <a:br>
              <a:rPr lang="en-US" dirty="0"/>
            </a:br>
            <a:r>
              <a:rPr lang="en-US" sz="3100" dirty="0"/>
              <a:t>A. RAAV-60, B. RAAV-30, C. RAAV-53, D. RAAV-72</a:t>
            </a:r>
            <a:endParaRPr lang="en-US" sz="3100" kern="1200" dirty="0">
              <a:latin typeface="+mj-lt"/>
              <a:ea typeface="+mj-ea"/>
              <a:cs typeface="+mj-cs"/>
            </a:endParaRPr>
          </a:p>
        </p:txBody>
      </p:sp>
      <p:sp>
        <p:nvSpPr>
          <p:cNvPr id="39" name="Rectangle 3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computer&#10;&#10;Description automatically generated">
            <a:extLst>
              <a:ext uri="{FF2B5EF4-FFF2-40B4-BE49-F238E27FC236}">
                <a16:creationId xmlns:a16="http://schemas.microsoft.com/office/drawing/2014/main" id="{2FAC938A-9AD3-1610-1D13-8D2A64B24675}"/>
              </a:ext>
            </a:extLst>
          </p:cNvPr>
          <p:cNvPicPr>
            <a:picLocks noChangeAspect="1"/>
          </p:cNvPicPr>
          <p:nvPr/>
        </p:nvPicPr>
        <p:blipFill rotWithShape="1">
          <a:blip r:embed="rId3"/>
          <a:srcRect l="23958" t="28235" r="6556" b="13530"/>
          <a:stretch/>
        </p:blipFill>
        <p:spPr>
          <a:xfrm>
            <a:off x="2184346" y="2055856"/>
            <a:ext cx="3789907" cy="198518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225706B-B71F-545F-2983-7A771C0AD687}"/>
              </a:ext>
            </a:extLst>
          </p:cNvPr>
          <p:cNvPicPr>
            <a:picLocks noChangeAspect="1"/>
          </p:cNvPicPr>
          <p:nvPr/>
        </p:nvPicPr>
        <p:blipFill rotWithShape="1">
          <a:blip r:embed="rId4"/>
          <a:srcRect l="23478" t="20535" r="7036" b="23529"/>
          <a:stretch/>
        </p:blipFill>
        <p:spPr>
          <a:xfrm>
            <a:off x="6194049" y="2055856"/>
            <a:ext cx="3789907" cy="190680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CF9174C-2EFB-68F1-1F6D-702C14653831}"/>
              </a:ext>
            </a:extLst>
          </p:cNvPr>
          <p:cNvPicPr>
            <a:picLocks noChangeAspect="1"/>
          </p:cNvPicPr>
          <p:nvPr/>
        </p:nvPicPr>
        <p:blipFill rotWithShape="1">
          <a:blip r:embed="rId5"/>
          <a:srcRect l="23359" t="32269" r="7157" b="11795"/>
          <a:stretch/>
        </p:blipFill>
        <p:spPr>
          <a:xfrm>
            <a:off x="2147887" y="4376987"/>
            <a:ext cx="3789907" cy="190680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66374097-C0EA-3DE8-A8B4-37576414591E}"/>
              </a:ext>
            </a:extLst>
          </p:cNvPr>
          <p:cNvPicPr>
            <a:picLocks noChangeAspect="1"/>
          </p:cNvPicPr>
          <p:nvPr/>
        </p:nvPicPr>
        <p:blipFill rotWithShape="1">
          <a:blip r:embed="rId6"/>
          <a:srcRect l="23665" t="19801" r="6851" b="23530"/>
          <a:stretch/>
        </p:blipFill>
        <p:spPr>
          <a:xfrm>
            <a:off x="6254205" y="4351986"/>
            <a:ext cx="3789908" cy="1931804"/>
          </a:xfrm>
          <a:prstGeom prst="rect">
            <a:avLst/>
          </a:prstGeom>
        </p:spPr>
      </p:pic>
      <p:sp>
        <p:nvSpPr>
          <p:cNvPr id="11" name="TextBox 10">
            <a:extLst>
              <a:ext uri="{FF2B5EF4-FFF2-40B4-BE49-F238E27FC236}">
                <a16:creationId xmlns:a16="http://schemas.microsoft.com/office/drawing/2014/main" id="{C9E8444C-9193-24F8-4E20-8236FBABD495}"/>
              </a:ext>
            </a:extLst>
          </p:cNvPr>
          <p:cNvSpPr txBox="1"/>
          <p:nvPr/>
        </p:nvSpPr>
        <p:spPr>
          <a:xfrm>
            <a:off x="2252316" y="1940169"/>
            <a:ext cx="222956" cy="259177"/>
          </a:xfrm>
          <a:prstGeom prst="rect">
            <a:avLst/>
          </a:prstGeom>
          <a:noFill/>
        </p:spPr>
        <p:txBody>
          <a:bodyPr wrap="square" rtlCol="0">
            <a:spAutoFit/>
          </a:bodyPr>
          <a:lstStyle/>
          <a:p>
            <a:pPr marL="0" marR="0" lvl="0" indent="0" algn="l" defTabSz="634776" rtl="0" eaLnBrk="1" fontAlgn="auto" latinLnBrk="0" hangingPunct="1">
              <a:lnSpc>
                <a:spcPct val="100000"/>
              </a:lnSpc>
              <a:spcBef>
                <a:spcPts val="0"/>
              </a:spcBef>
              <a:spcAft>
                <a:spcPts val="468"/>
              </a:spcAft>
              <a:buClrTx/>
              <a:buSzTx/>
              <a:buFontTx/>
              <a:buNone/>
              <a:tabLst/>
              <a:defRPr/>
            </a:pPr>
            <a:r>
              <a:rPr kumimoji="0" lang="en-SE" sz="1250" b="0" i="0" u="none" strike="noStrike" kern="1200" cap="none" spc="0" normalizeH="0" baseline="0" noProof="0" dirty="0">
                <a:ln>
                  <a:noFill/>
                </a:ln>
                <a:solidFill>
                  <a:prstClr val="black"/>
                </a:solidFill>
                <a:effectLst/>
                <a:uLnTx/>
                <a:uFillTx/>
                <a:latin typeface="Calibri" panose="020F0502020204030204"/>
                <a:ea typeface="+mn-ea"/>
                <a:cs typeface="+mn-cs"/>
              </a:rPr>
              <a:t>A</a:t>
            </a:r>
            <a:endParaRPr kumimoji="0" lang="en-S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05475D0-4FB2-7172-4BEB-DBF39A04C97C}"/>
              </a:ext>
            </a:extLst>
          </p:cNvPr>
          <p:cNvSpPr txBox="1"/>
          <p:nvPr/>
        </p:nvSpPr>
        <p:spPr>
          <a:xfrm>
            <a:off x="6321828" y="1926267"/>
            <a:ext cx="222956" cy="259177"/>
          </a:xfrm>
          <a:prstGeom prst="rect">
            <a:avLst/>
          </a:prstGeom>
          <a:noFill/>
        </p:spPr>
        <p:txBody>
          <a:bodyPr wrap="square" rtlCol="0">
            <a:spAutoFit/>
          </a:bodyPr>
          <a:lstStyle/>
          <a:p>
            <a:pPr marL="0" marR="0" lvl="0" indent="0" algn="l" defTabSz="634776" rtl="0" eaLnBrk="1" fontAlgn="auto" latinLnBrk="0" hangingPunct="1">
              <a:lnSpc>
                <a:spcPct val="100000"/>
              </a:lnSpc>
              <a:spcBef>
                <a:spcPts val="0"/>
              </a:spcBef>
              <a:spcAft>
                <a:spcPts val="468"/>
              </a:spcAft>
              <a:buClrTx/>
              <a:buSzTx/>
              <a:buFontTx/>
              <a:buNone/>
              <a:tabLst/>
              <a:defRPr/>
            </a:pPr>
            <a:r>
              <a:rPr kumimoji="0" lang="en-SE" sz="1250" b="0" i="0" u="none" strike="noStrike" kern="1200" cap="none" spc="0" normalizeH="0" baseline="0" noProof="0">
                <a:ln>
                  <a:noFill/>
                </a:ln>
                <a:solidFill>
                  <a:prstClr val="black"/>
                </a:solidFill>
                <a:effectLst/>
                <a:uLnTx/>
                <a:uFillTx/>
                <a:latin typeface="Calibri" panose="020F0502020204030204"/>
                <a:ea typeface="+mn-ea"/>
                <a:cs typeface="+mn-cs"/>
              </a:rPr>
              <a:t>B</a:t>
            </a:r>
            <a:endParaRPr kumimoji="0" lang="en-S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527FFCC5-8871-F703-5C9B-28A2FAE4713D}"/>
              </a:ext>
            </a:extLst>
          </p:cNvPr>
          <p:cNvSpPr txBox="1"/>
          <p:nvPr/>
        </p:nvSpPr>
        <p:spPr>
          <a:xfrm>
            <a:off x="2252316" y="4241568"/>
            <a:ext cx="222956" cy="259177"/>
          </a:xfrm>
          <a:prstGeom prst="rect">
            <a:avLst/>
          </a:prstGeom>
          <a:noFill/>
        </p:spPr>
        <p:txBody>
          <a:bodyPr wrap="square" rtlCol="0">
            <a:spAutoFit/>
          </a:bodyPr>
          <a:lstStyle/>
          <a:p>
            <a:pPr marL="0" marR="0" lvl="0" indent="0" algn="l" defTabSz="634776" rtl="0" eaLnBrk="1" fontAlgn="auto" latinLnBrk="0" hangingPunct="1">
              <a:lnSpc>
                <a:spcPct val="100000"/>
              </a:lnSpc>
              <a:spcBef>
                <a:spcPts val="0"/>
              </a:spcBef>
              <a:spcAft>
                <a:spcPts val="468"/>
              </a:spcAft>
              <a:buClrTx/>
              <a:buSzTx/>
              <a:buFontTx/>
              <a:buNone/>
              <a:tabLst/>
              <a:defRPr/>
            </a:pPr>
            <a:r>
              <a:rPr kumimoji="0" lang="en-SE" sz="1250" b="0" i="0" u="none" strike="noStrike" kern="1200" cap="none" spc="0" normalizeH="0" baseline="0" noProof="0">
                <a:ln>
                  <a:noFill/>
                </a:ln>
                <a:solidFill>
                  <a:prstClr val="black"/>
                </a:solidFill>
                <a:effectLst/>
                <a:uLnTx/>
                <a:uFillTx/>
                <a:latin typeface="Calibri" panose="020F0502020204030204"/>
                <a:ea typeface="+mn-ea"/>
                <a:cs typeface="+mn-cs"/>
              </a:rPr>
              <a:t>C</a:t>
            </a:r>
            <a:endParaRPr kumimoji="0" lang="en-S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06284B64-AB45-8053-B318-7D66F84A5C54}"/>
              </a:ext>
            </a:extLst>
          </p:cNvPr>
          <p:cNvSpPr txBox="1"/>
          <p:nvPr/>
        </p:nvSpPr>
        <p:spPr>
          <a:xfrm>
            <a:off x="6337750" y="4169231"/>
            <a:ext cx="222956" cy="259177"/>
          </a:xfrm>
          <a:prstGeom prst="rect">
            <a:avLst/>
          </a:prstGeom>
          <a:noFill/>
        </p:spPr>
        <p:txBody>
          <a:bodyPr wrap="square" rtlCol="0">
            <a:spAutoFit/>
          </a:bodyPr>
          <a:lstStyle/>
          <a:p>
            <a:pPr marL="0" marR="0" lvl="0" indent="0" algn="l" defTabSz="634776" rtl="0" eaLnBrk="1" fontAlgn="auto" latinLnBrk="0" hangingPunct="1">
              <a:lnSpc>
                <a:spcPct val="100000"/>
              </a:lnSpc>
              <a:spcBef>
                <a:spcPts val="0"/>
              </a:spcBef>
              <a:spcAft>
                <a:spcPts val="468"/>
              </a:spcAft>
              <a:buClrTx/>
              <a:buSzTx/>
              <a:buFontTx/>
              <a:buNone/>
              <a:tabLst/>
              <a:defRPr/>
            </a:pPr>
            <a:r>
              <a:rPr kumimoji="0" lang="en-SE" sz="1250" b="0" i="0" u="none" strike="noStrike" kern="1200" cap="none" spc="0" normalizeH="0" baseline="0" noProof="0">
                <a:ln>
                  <a:noFill/>
                </a:ln>
                <a:solidFill>
                  <a:prstClr val="black"/>
                </a:solidFill>
                <a:effectLst/>
                <a:uLnTx/>
                <a:uFillTx/>
                <a:latin typeface="Calibri" panose="020F0502020204030204"/>
                <a:ea typeface="+mn-ea"/>
                <a:cs typeface="+mn-cs"/>
              </a:rPr>
              <a:t>D</a:t>
            </a:r>
            <a:endParaRPr kumimoji="0" lang="en-S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9201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79CB61-D405-5682-47E2-AB39FBB87275}"/>
              </a:ext>
            </a:extLst>
          </p:cNvPr>
          <p:cNvSpPr>
            <a:spLocks noGrp="1"/>
          </p:cNvSpPr>
          <p:nvPr>
            <p:ph type="title"/>
          </p:nvPr>
        </p:nvSpPr>
        <p:spPr>
          <a:xfrm>
            <a:off x="630936" y="640080"/>
            <a:ext cx="4818888" cy="1481328"/>
          </a:xfrm>
        </p:spPr>
        <p:txBody>
          <a:bodyPr anchor="b">
            <a:normAutofit/>
          </a:bodyPr>
          <a:lstStyle/>
          <a:p>
            <a:r>
              <a:rPr lang="en-GB" sz="4600" b="1"/>
              <a:t>Introduction to AAV in Gene Therapy</a:t>
            </a:r>
            <a:endParaRPr lang="en-SE" sz="4600" b="1"/>
          </a:p>
        </p:txBody>
      </p:sp>
      <p:sp>
        <p:nvSpPr>
          <p:cNvPr id="205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A4E8B4-954F-C52C-69B6-1BAC8F60F762}"/>
              </a:ext>
            </a:extLst>
          </p:cNvPr>
          <p:cNvSpPr>
            <a:spLocks noGrp="1"/>
          </p:cNvSpPr>
          <p:nvPr>
            <p:ph idx="1"/>
          </p:nvPr>
        </p:nvSpPr>
        <p:spPr>
          <a:xfrm>
            <a:off x="630936" y="2660904"/>
            <a:ext cx="4818888" cy="3547872"/>
          </a:xfrm>
        </p:spPr>
        <p:txBody>
          <a:bodyPr anchor="t">
            <a:normAutofit/>
          </a:bodyPr>
          <a:lstStyle/>
          <a:p>
            <a:r>
              <a:rPr lang="en-GB" sz="2200" dirty="0"/>
              <a:t> Gene therapy, a method for curing genetic diseases by providing healthy copies of defective genes</a:t>
            </a:r>
          </a:p>
          <a:p>
            <a:r>
              <a:rPr lang="en-SE" sz="2200" dirty="0"/>
              <a:t>Benefic of using AAV</a:t>
            </a:r>
          </a:p>
          <a:p>
            <a:pPr marL="514350" indent="-514350">
              <a:buAutoNum type="arabicPeriod"/>
            </a:pPr>
            <a:r>
              <a:rPr lang="en-GB" sz="2200" dirty="0"/>
              <a:t>Its small genome size and</a:t>
            </a:r>
          </a:p>
          <a:p>
            <a:pPr marL="514350" indent="-514350">
              <a:buAutoNum type="arabicPeriod"/>
            </a:pPr>
            <a:r>
              <a:rPr lang="en-GB" sz="2200" dirty="0"/>
              <a:t>Its inability to replicate itself in the absence of a helper virus</a:t>
            </a:r>
          </a:p>
          <a:p>
            <a:pPr marL="514350" indent="-514350">
              <a:buFont typeface="Arial" panose="020B0604020202020204" pitchFamily="34" charset="0"/>
              <a:buAutoNum type="arabicPeriod"/>
            </a:pPr>
            <a:r>
              <a:rPr lang="en-GB" sz="2200" dirty="0"/>
              <a:t>Therefore, AAV will not replicate exponentially and destroy the cell</a:t>
            </a:r>
          </a:p>
          <a:p>
            <a:pPr marL="0" indent="0">
              <a:buNone/>
            </a:pPr>
            <a:endParaRPr lang="en-SE" sz="2200" dirty="0"/>
          </a:p>
        </p:txBody>
      </p:sp>
      <p:pic>
        <p:nvPicPr>
          <p:cNvPr id="2050" name="Picture 2" descr="Viruses 16 00442 g001">
            <a:extLst>
              <a:ext uri="{FF2B5EF4-FFF2-40B4-BE49-F238E27FC236}">
                <a16:creationId xmlns:a16="http://schemas.microsoft.com/office/drawing/2014/main" id="{92FDB343-D9D5-A8DD-83B2-839EEBC5B1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9048" y="1791310"/>
            <a:ext cx="5458968" cy="32753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11F14F-CBCB-70B0-D800-7DC2E312A095}"/>
              </a:ext>
            </a:extLst>
          </p:cNvPr>
          <p:cNvSpPr txBox="1"/>
          <p:nvPr/>
        </p:nvSpPr>
        <p:spPr>
          <a:xfrm>
            <a:off x="8563283" y="5066690"/>
            <a:ext cx="2994733" cy="338554"/>
          </a:xfrm>
          <a:prstGeom prst="rect">
            <a:avLst/>
          </a:prstGeom>
          <a:noFill/>
        </p:spPr>
        <p:txBody>
          <a:bodyPr wrap="square">
            <a:spAutoFit/>
          </a:bodyPr>
          <a:lstStyle/>
          <a:p>
            <a:r>
              <a:rPr lang="en-GB" sz="1600" dirty="0"/>
              <a:t>Lopez-</a:t>
            </a:r>
            <a:r>
              <a:rPr lang="en-GB" sz="1600" dirty="0" err="1"/>
              <a:t>Gordo</a:t>
            </a:r>
            <a:r>
              <a:rPr lang="en-GB" sz="1600" dirty="0"/>
              <a:t> et al., Viruses, 2024 </a:t>
            </a:r>
            <a:endParaRPr lang="en-SE" sz="1600" dirty="0"/>
          </a:p>
        </p:txBody>
      </p:sp>
    </p:spTree>
    <p:extLst>
      <p:ext uri="{BB962C8B-B14F-4D97-AF65-F5344CB8AC3E}">
        <p14:creationId xmlns:p14="http://schemas.microsoft.com/office/powerpoint/2010/main" val="182347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43B24-EB15-136D-4E57-F2CC6737B19C}"/>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RAAV-30 AAV virus library</a:t>
            </a:r>
          </a:p>
        </p:txBody>
      </p:sp>
      <p:pic>
        <p:nvPicPr>
          <p:cNvPr id="7" name="Picture 6" descr="A graph with green line&#10;&#10;Description automatically generated">
            <a:extLst>
              <a:ext uri="{FF2B5EF4-FFF2-40B4-BE49-F238E27FC236}">
                <a16:creationId xmlns:a16="http://schemas.microsoft.com/office/drawing/2014/main" id="{DB331159-4A4E-D57F-67A8-A08C0AA97156}"/>
              </a:ext>
            </a:extLst>
          </p:cNvPr>
          <p:cNvPicPr>
            <a:picLocks noChangeAspect="1"/>
          </p:cNvPicPr>
          <p:nvPr/>
        </p:nvPicPr>
        <p:blipFill>
          <a:blip r:embed="rId2"/>
          <a:stretch>
            <a:fillRect/>
          </a:stretch>
        </p:blipFill>
        <p:spPr>
          <a:xfrm>
            <a:off x="320040" y="2838381"/>
            <a:ext cx="5614416" cy="3214253"/>
          </a:xfrm>
          <a:prstGeom prst="rect">
            <a:avLst/>
          </a:prstGeom>
        </p:spPr>
      </p:pic>
      <p:pic>
        <p:nvPicPr>
          <p:cNvPr id="5" name="Content Placeholder 4" descr="A close-up of a graph&#10;&#10;Description automatically generated">
            <a:extLst>
              <a:ext uri="{FF2B5EF4-FFF2-40B4-BE49-F238E27FC236}">
                <a16:creationId xmlns:a16="http://schemas.microsoft.com/office/drawing/2014/main" id="{4D7047ED-646A-A0E0-5EEF-073AE4F332BC}"/>
              </a:ext>
            </a:extLst>
          </p:cNvPr>
          <p:cNvPicPr>
            <a:picLocks noGrp="1" noChangeAspect="1"/>
          </p:cNvPicPr>
          <p:nvPr>
            <p:ph idx="1"/>
          </p:nvPr>
        </p:nvPicPr>
        <p:blipFill>
          <a:blip r:embed="rId3"/>
          <a:stretch>
            <a:fillRect/>
          </a:stretch>
        </p:blipFill>
        <p:spPr>
          <a:xfrm>
            <a:off x="6254496" y="3898103"/>
            <a:ext cx="5614416" cy="1094809"/>
          </a:xfrm>
          <a:prstGeom prst="rect">
            <a:avLst/>
          </a:prstGeom>
        </p:spPr>
      </p:pic>
    </p:spTree>
    <p:extLst>
      <p:ext uri="{BB962C8B-B14F-4D97-AF65-F5344CB8AC3E}">
        <p14:creationId xmlns:p14="http://schemas.microsoft.com/office/powerpoint/2010/main" val="1888527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50F81-63BE-C05C-72D4-10474BC23627}"/>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RAAV-53 tissues</a:t>
            </a:r>
          </a:p>
        </p:txBody>
      </p:sp>
      <p:pic>
        <p:nvPicPr>
          <p:cNvPr id="7" name="Picture 6" descr="A graph with green line&#10;&#10;Description automatically generated">
            <a:extLst>
              <a:ext uri="{FF2B5EF4-FFF2-40B4-BE49-F238E27FC236}">
                <a16:creationId xmlns:a16="http://schemas.microsoft.com/office/drawing/2014/main" id="{A3C11ACC-7657-8249-D784-7C3F53F64461}"/>
              </a:ext>
            </a:extLst>
          </p:cNvPr>
          <p:cNvPicPr>
            <a:picLocks noChangeAspect="1"/>
          </p:cNvPicPr>
          <p:nvPr/>
        </p:nvPicPr>
        <p:blipFill>
          <a:blip r:embed="rId3"/>
          <a:srcRect r="11242"/>
          <a:stretch/>
        </p:blipFill>
        <p:spPr>
          <a:xfrm>
            <a:off x="715748" y="2460401"/>
            <a:ext cx="5131088" cy="3439687"/>
          </a:xfrm>
          <a:prstGeom prst="rect">
            <a:avLst/>
          </a:prstGeom>
        </p:spPr>
      </p:pic>
      <p:pic>
        <p:nvPicPr>
          <p:cNvPr id="5" name="Content Placeholder 4" descr="A screenshot of a graph&#10;&#10;Description automatically generated">
            <a:extLst>
              <a:ext uri="{FF2B5EF4-FFF2-40B4-BE49-F238E27FC236}">
                <a16:creationId xmlns:a16="http://schemas.microsoft.com/office/drawing/2014/main" id="{24E6B8AE-E227-D9A6-83C3-B0348E61D2AF}"/>
              </a:ext>
            </a:extLst>
          </p:cNvPr>
          <p:cNvPicPr>
            <a:picLocks noGrp="1" noChangeAspect="1"/>
          </p:cNvPicPr>
          <p:nvPr>
            <p:ph idx="1"/>
          </p:nvPr>
        </p:nvPicPr>
        <p:blipFill>
          <a:blip r:embed="rId4"/>
          <a:srcRect r="10126" b="3"/>
          <a:stretch/>
        </p:blipFill>
        <p:spPr>
          <a:xfrm>
            <a:off x="6345165" y="2496885"/>
            <a:ext cx="5131087" cy="3439690"/>
          </a:xfrm>
          <a:prstGeom prst="rect">
            <a:avLst/>
          </a:prstGeom>
        </p:spPr>
      </p:pic>
    </p:spTree>
    <p:extLst>
      <p:ext uri="{BB962C8B-B14F-4D97-AF65-F5344CB8AC3E}">
        <p14:creationId xmlns:p14="http://schemas.microsoft.com/office/powerpoint/2010/main" val="3173287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50F81-63BE-C05C-72D4-10474BC23627}"/>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RAAV-72 tissues</a:t>
            </a:r>
          </a:p>
        </p:txBody>
      </p:sp>
      <p:pic>
        <p:nvPicPr>
          <p:cNvPr id="15" name="Picture 14" descr="A graph of a graph&#10;&#10;Description automatically generated with medium confidence">
            <a:extLst>
              <a:ext uri="{FF2B5EF4-FFF2-40B4-BE49-F238E27FC236}">
                <a16:creationId xmlns:a16="http://schemas.microsoft.com/office/drawing/2014/main" id="{C4F24CB0-5C46-711D-CD26-7E49F17E35BC}"/>
              </a:ext>
            </a:extLst>
          </p:cNvPr>
          <p:cNvPicPr>
            <a:picLocks noChangeAspect="1"/>
          </p:cNvPicPr>
          <p:nvPr/>
        </p:nvPicPr>
        <p:blipFill>
          <a:blip r:embed="rId3"/>
          <a:stretch>
            <a:fillRect/>
          </a:stretch>
        </p:blipFill>
        <p:spPr>
          <a:xfrm>
            <a:off x="715748" y="2705057"/>
            <a:ext cx="5131088" cy="2950374"/>
          </a:xfrm>
          <a:prstGeom prst="rect">
            <a:avLst/>
          </a:prstGeom>
        </p:spPr>
      </p:pic>
      <p:pic>
        <p:nvPicPr>
          <p:cNvPr id="13" name="Picture 12" descr="A graph of a number of text&#10;&#10;Description automatically generated with medium confidence">
            <a:extLst>
              <a:ext uri="{FF2B5EF4-FFF2-40B4-BE49-F238E27FC236}">
                <a16:creationId xmlns:a16="http://schemas.microsoft.com/office/drawing/2014/main" id="{0D4EA57E-B829-236D-1404-C66448E98B1A}"/>
              </a:ext>
            </a:extLst>
          </p:cNvPr>
          <p:cNvPicPr>
            <a:picLocks noChangeAspect="1"/>
          </p:cNvPicPr>
          <p:nvPr/>
        </p:nvPicPr>
        <p:blipFill>
          <a:blip r:embed="rId4"/>
          <a:srcRect t="7891"/>
          <a:stretch/>
        </p:blipFill>
        <p:spPr>
          <a:xfrm>
            <a:off x="6345165" y="2810687"/>
            <a:ext cx="5131087" cy="2812086"/>
          </a:xfrm>
          <a:prstGeom prst="rect">
            <a:avLst/>
          </a:prstGeom>
        </p:spPr>
      </p:pic>
    </p:spTree>
    <p:extLst>
      <p:ext uri="{BB962C8B-B14F-4D97-AF65-F5344CB8AC3E}">
        <p14:creationId xmlns:p14="http://schemas.microsoft.com/office/powerpoint/2010/main" val="3225971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46B1E-777C-2188-4A43-06EB4725EDFF}"/>
              </a:ext>
            </a:extLst>
          </p:cNvPr>
          <p:cNvSpPr>
            <a:spLocks noGrp="1"/>
          </p:cNvSpPr>
          <p:nvPr>
            <p:ph type="title"/>
          </p:nvPr>
        </p:nvSpPr>
        <p:spPr>
          <a:xfrm>
            <a:off x="838200" y="309626"/>
            <a:ext cx="10515600" cy="1325563"/>
          </a:xfrm>
        </p:spPr>
        <p:txBody>
          <a:bodyPr/>
          <a:lstStyle/>
          <a:p>
            <a:r>
              <a:rPr lang="en-SE" dirty="0"/>
              <a:t>RAAV-60: p005 fragment</a:t>
            </a:r>
          </a:p>
        </p:txBody>
      </p:sp>
      <p:sp>
        <p:nvSpPr>
          <p:cNvPr id="3" name="Content Placeholder 2">
            <a:extLst>
              <a:ext uri="{FF2B5EF4-FFF2-40B4-BE49-F238E27FC236}">
                <a16:creationId xmlns:a16="http://schemas.microsoft.com/office/drawing/2014/main" id="{624D8FF2-89CC-FF7A-41E6-B333BE0D2F47}"/>
              </a:ext>
            </a:extLst>
          </p:cNvPr>
          <p:cNvSpPr>
            <a:spLocks noGrp="1"/>
          </p:cNvSpPr>
          <p:nvPr>
            <p:ph idx="1"/>
          </p:nvPr>
        </p:nvSpPr>
        <p:spPr>
          <a:xfrm>
            <a:off x="838200" y="1439246"/>
            <a:ext cx="10515600" cy="4351338"/>
          </a:xfrm>
        </p:spPr>
        <p:txBody>
          <a:bodyPr>
            <a:normAutofit/>
          </a:bodyPr>
          <a:lstStyle/>
          <a:p>
            <a:r>
              <a:rPr lang="en-GB" sz="1600" dirty="0"/>
              <a:t>Table of fragment, Barcode and Library of p005</a:t>
            </a:r>
          </a:p>
          <a:p>
            <a:r>
              <a:rPr lang="en-GB" sz="1600" dirty="0" err="1"/>
              <a:t>Fragment_ID</a:t>
            </a:r>
            <a:r>
              <a:rPr lang="en-GB" sz="1600" dirty="0"/>
              <a:t>     </a:t>
            </a:r>
            <a:r>
              <a:rPr lang="en-GB" sz="1600" dirty="0" err="1">
                <a:solidFill>
                  <a:schemeClr val="accent1">
                    <a:lumMod val="75000"/>
                  </a:schemeClr>
                </a:solidFill>
              </a:rPr>
              <a:t>Fragment_Seq</a:t>
            </a:r>
            <a:r>
              <a:rPr lang="en-GB" sz="1600" dirty="0">
                <a:solidFill>
                  <a:schemeClr val="accent1">
                    <a:lumMod val="75000"/>
                  </a:schemeClr>
                </a:solidFill>
              </a:rPr>
              <a:t>    </a:t>
            </a:r>
            <a:r>
              <a:rPr lang="en-GB" sz="1600" dirty="0" err="1"/>
              <a:t>Barcode_ID</a:t>
            </a:r>
            <a:r>
              <a:rPr lang="en-GB" sz="1600" dirty="0"/>
              <a:t>      </a:t>
            </a:r>
            <a:r>
              <a:rPr lang="en-GB" sz="1600" dirty="0" err="1">
                <a:solidFill>
                  <a:schemeClr val="accent2">
                    <a:lumMod val="75000"/>
                  </a:schemeClr>
                </a:solidFill>
              </a:rPr>
              <a:t>Barcode_Seq</a:t>
            </a:r>
            <a:r>
              <a:rPr lang="en-GB" sz="1600" dirty="0">
                <a:solidFill>
                  <a:schemeClr val="accent2">
                    <a:lumMod val="75000"/>
                  </a:schemeClr>
                </a:solidFill>
              </a:rPr>
              <a:t>     </a:t>
            </a:r>
            <a:r>
              <a:rPr lang="en-GB" sz="1600" dirty="0" err="1"/>
              <a:t>Library_ID</a:t>
            </a:r>
            <a:r>
              <a:rPr lang="en-GB" sz="1600" dirty="0"/>
              <a:t>      </a:t>
            </a:r>
            <a:r>
              <a:rPr lang="en-GB" sz="1600" dirty="0" err="1">
                <a:solidFill>
                  <a:schemeClr val="accent6">
                    <a:lumMod val="75000"/>
                  </a:schemeClr>
                </a:solidFill>
              </a:rPr>
              <a:t>Library_Seq</a:t>
            </a:r>
            <a:endParaRPr lang="en-GB" sz="1600" dirty="0">
              <a:solidFill>
                <a:schemeClr val="accent6">
                  <a:lumMod val="75000"/>
                </a:schemeClr>
              </a:solidFill>
            </a:endParaRPr>
          </a:p>
          <a:p>
            <a:r>
              <a:rPr lang="en-GB" sz="1600" dirty="0"/>
              <a:t>@VH00947:47:AACWJKFM5:1:1101:36864:1341 2:N:0:CGTACTAG+ATAGAGAG </a:t>
            </a:r>
            <a:r>
              <a:rPr lang="en-GB" sz="1600" dirty="0">
                <a:solidFill>
                  <a:schemeClr val="accent1">
                    <a:lumMod val="75000"/>
                  </a:schemeClr>
                </a:solidFill>
              </a:rPr>
              <a:t>CCCTTCGACGCCAGCCTGCTG</a:t>
            </a:r>
            <a:r>
              <a:rPr lang="en-GB" sz="1600" dirty="0"/>
              <a:t>   @VH00947:47:AACWJKFM5:1:1101:36864:1341 1:N:0:CGTACTAG+ATAGAGAG </a:t>
            </a:r>
            <a:r>
              <a:rPr lang="en-GB" sz="1600" dirty="0">
                <a:solidFill>
                  <a:schemeClr val="accent2">
                    <a:lumMod val="75000"/>
                  </a:schemeClr>
                </a:solidFill>
              </a:rPr>
              <a:t>ACTTGAATACTTATTCCTTCCCTT</a:t>
            </a:r>
            <a:r>
              <a:rPr lang="en-GB" sz="1600" dirty="0"/>
              <a:t>     @VH00947:47:AACWJKFM5:1:1101:36864:1341 1:N:0:CGTACTAG+ATAGAGAG </a:t>
            </a:r>
            <a:r>
              <a:rPr lang="en-GB" sz="1600" dirty="0">
                <a:solidFill>
                  <a:schemeClr val="accent6">
                    <a:lumMod val="75000"/>
                  </a:schemeClr>
                </a:solidFill>
              </a:rPr>
              <a:t>TCG</a:t>
            </a:r>
          </a:p>
          <a:p>
            <a:r>
              <a:rPr lang="en-GB" sz="1600" dirty="0"/>
              <a:t>Total count of sequences: 113150190</a:t>
            </a:r>
          </a:p>
          <a:p>
            <a:endParaRPr lang="en-SE" sz="1600" dirty="0"/>
          </a:p>
        </p:txBody>
      </p:sp>
      <p:pic>
        <p:nvPicPr>
          <p:cNvPr id="7" name="Picture 6" descr="A dna sequence with numbers and a bar&#10;&#10;Description automatically generated with medium confidence">
            <a:extLst>
              <a:ext uri="{FF2B5EF4-FFF2-40B4-BE49-F238E27FC236}">
                <a16:creationId xmlns:a16="http://schemas.microsoft.com/office/drawing/2014/main" id="{AADD7331-634F-8DFF-D6D3-8D762319DB30}"/>
              </a:ext>
            </a:extLst>
          </p:cNvPr>
          <p:cNvPicPr>
            <a:picLocks noChangeAspect="1"/>
          </p:cNvPicPr>
          <p:nvPr/>
        </p:nvPicPr>
        <p:blipFill>
          <a:blip r:embed="rId3"/>
          <a:stretch>
            <a:fillRect/>
          </a:stretch>
        </p:blipFill>
        <p:spPr>
          <a:xfrm>
            <a:off x="2564288" y="3141040"/>
            <a:ext cx="7772400" cy="1206062"/>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D98F4813-95F4-DC92-AA9D-D150C51AF6B3}"/>
              </a:ext>
            </a:extLst>
          </p:cNvPr>
          <p:cNvPicPr>
            <a:picLocks noChangeAspect="1"/>
          </p:cNvPicPr>
          <p:nvPr/>
        </p:nvPicPr>
        <p:blipFill>
          <a:blip r:embed="rId4"/>
          <a:stretch>
            <a:fillRect/>
          </a:stretch>
        </p:blipFill>
        <p:spPr>
          <a:xfrm>
            <a:off x="1080512" y="3295415"/>
            <a:ext cx="1206500" cy="3048000"/>
          </a:xfrm>
          <a:prstGeom prst="rect">
            <a:avLst/>
          </a:prstGeom>
        </p:spPr>
      </p:pic>
    </p:spTree>
    <p:extLst>
      <p:ext uri="{BB962C8B-B14F-4D97-AF65-F5344CB8AC3E}">
        <p14:creationId xmlns:p14="http://schemas.microsoft.com/office/powerpoint/2010/main" val="3151224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E0342-4107-BDAB-112F-166BD6DB3117}"/>
              </a:ext>
            </a:extLst>
          </p:cNvPr>
          <p:cNvSpPr>
            <a:spLocks noGrp="1"/>
          </p:cNvSpPr>
          <p:nvPr>
            <p:ph type="title"/>
          </p:nvPr>
        </p:nvSpPr>
        <p:spPr/>
        <p:txBody>
          <a:bodyPr/>
          <a:lstStyle/>
          <a:p>
            <a:r>
              <a:rPr lang="en-SE" dirty="0"/>
              <a:t>RAAV-60: p005 sorted fragment aligned to fragment final</a:t>
            </a:r>
          </a:p>
        </p:txBody>
      </p:sp>
      <p:pic>
        <p:nvPicPr>
          <p:cNvPr id="5" name="Content Placeholder 4" descr="A black and white screen with white text&#10;&#10;Description automatically generated">
            <a:extLst>
              <a:ext uri="{FF2B5EF4-FFF2-40B4-BE49-F238E27FC236}">
                <a16:creationId xmlns:a16="http://schemas.microsoft.com/office/drawing/2014/main" id="{B42739D8-69E2-4396-0CCE-9719131B9C47}"/>
              </a:ext>
            </a:extLst>
          </p:cNvPr>
          <p:cNvPicPr>
            <a:picLocks noGrp="1" noChangeAspect="1"/>
          </p:cNvPicPr>
          <p:nvPr>
            <p:ph idx="1"/>
          </p:nvPr>
        </p:nvPicPr>
        <p:blipFill>
          <a:blip r:embed="rId2"/>
          <a:stretch>
            <a:fillRect/>
          </a:stretch>
        </p:blipFill>
        <p:spPr>
          <a:xfrm>
            <a:off x="498350" y="3044611"/>
            <a:ext cx="10855449" cy="1394834"/>
          </a:xfrm>
        </p:spPr>
      </p:pic>
      <p:sp>
        <p:nvSpPr>
          <p:cNvPr id="7" name="TextBox 6">
            <a:extLst>
              <a:ext uri="{FF2B5EF4-FFF2-40B4-BE49-F238E27FC236}">
                <a16:creationId xmlns:a16="http://schemas.microsoft.com/office/drawing/2014/main" id="{5F8C0A4B-E402-E819-8D98-A0A0FAFD2EA3}"/>
              </a:ext>
            </a:extLst>
          </p:cNvPr>
          <p:cNvSpPr txBox="1"/>
          <p:nvPr/>
        </p:nvSpPr>
        <p:spPr>
          <a:xfrm>
            <a:off x="498350" y="4746563"/>
            <a:ext cx="6098720" cy="369332"/>
          </a:xfrm>
          <a:prstGeom prst="rect">
            <a:avLst/>
          </a:prstGeom>
          <a:noFill/>
        </p:spPr>
        <p:txBody>
          <a:bodyPr wrap="square">
            <a:spAutoFit/>
          </a:bodyPr>
          <a:lstStyle/>
          <a:p>
            <a:r>
              <a:rPr lang="en-GB" sz="1800" dirty="0"/>
              <a:t>Alignment percentage: 98%</a:t>
            </a:r>
          </a:p>
        </p:txBody>
      </p:sp>
    </p:spTree>
    <p:extLst>
      <p:ext uri="{BB962C8B-B14F-4D97-AF65-F5344CB8AC3E}">
        <p14:creationId xmlns:p14="http://schemas.microsoft.com/office/powerpoint/2010/main" val="2637519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C0D5B-BF1D-756A-FDED-D4CAF639C9F6}"/>
              </a:ext>
            </a:extLst>
          </p:cNvPr>
          <p:cNvSpPr>
            <a:spLocks noGrp="1"/>
          </p:cNvSpPr>
          <p:nvPr>
            <p:ph type="title"/>
          </p:nvPr>
        </p:nvSpPr>
        <p:spPr/>
        <p:txBody>
          <a:bodyPr/>
          <a:lstStyle/>
          <a:p>
            <a:r>
              <a:rPr lang="en-SE" dirty="0"/>
              <a:t>RAAV-60: p005</a:t>
            </a:r>
          </a:p>
        </p:txBody>
      </p:sp>
      <p:sp>
        <p:nvSpPr>
          <p:cNvPr id="3" name="Content Placeholder 2">
            <a:extLst>
              <a:ext uri="{FF2B5EF4-FFF2-40B4-BE49-F238E27FC236}">
                <a16:creationId xmlns:a16="http://schemas.microsoft.com/office/drawing/2014/main" id="{9553BB44-430A-C0BB-BF4A-B1B50145E5C7}"/>
              </a:ext>
            </a:extLst>
          </p:cNvPr>
          <p:cNvSpPr>
            <a:spLocks noGrp="1"/>
          </p:cNvSpPr>
          <p:nvPr>
            <p:ph idx="1"/>
          </p:nvPr>
        </p:nvSpPr>
        <p:spPr/>
        <p:txBody>
          <a:bodyPr>
            <a:normAutofit/>
          </a:bodyPr>
          <a:lstStyle/>
          <a:p>
            <a:r>
              <a:rPr lang="en-GB" sz="2400" dirty="0"/>
              <a:t>Utilized reads: 113150190</a:t>
            </a:r>
          </a:p>
          <a:p>
            <a:r>
              <a:rPr lang="en-GB" sz="2400" dirty="0"/>
              <a:t>Original unique barcodes: 9202839</a:t>
            </a:r>
          </a:p>
          <a:p>
            <a:r>
              <a:rPr lang="en-GB" sz="2400" dirty="0"/>
              <a:t>SC reduced unique barcodes: 5434737</a:t>
            </a:r>
          </a:p>
          <a:p>
            <a:r>
              <a:rPr lang="en-GB" sz="2400" dirty="0"/>
              <a:t>Single-read Barcodes: 2191113 (BC appears only once)</a:t>
            </a:r>
          </a:p>
          <a:p>
            <a:r>
              <a:rPr lang="en-GB" sz="2400" dirty="0"/>
              <a:t>Clean multi-read barcodes: 38162 (BC appears only once from multi)</a:t>
            </a:r>
          </a:p>
          <a:p>
            <a:r>
              <a:rPr lang="en-GB" sz="2400" dirty="0"/>
              <a:t>Chimeric multi-read barcodes: 3205462 (BC appears &gt; 1 from multi)</a:t>
            </a:r>
          </a:p>
          <a:p>
            <a:r>
              <a:rPr lang="en-GB" sz="2400" dirty="0"/>
              <a:t>Number of barcodes with false </a:t>
            </a:r>
            <a:r>
              <a:rPr lang="en-GB" sz="2400" dirty="0" err="1"/>
              <a:t>mCount</a:t>
            </a:r>
            <a:r>
              <a:rPr lang="en-GB" sz="2400" dirty="0"/>
              <a:t>: 0</a:t>
            </a:r>
          </a:p>
        </p:txBody>
      </p:sp>
    </p:spTree>
    <p:extLst>
      <p:ext uri="{BB962C8B-B14F-4D97-AF65-F5344CB8AC3E}">
        <p14:creationId xmlns:p14="http://schemas.microsoft.com/office/powerpoint/2010/main" val="3337484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5F6B-3AA8-6FE2-3AC0-174E06D8B19C}"/>
              </a:ext>
            </a:extLst>
          </p:cNvPr>
          <p:cNvSpPr>
            <a:spLocks noGrp="1"/>
          </p:cNvSpPr>
          <p:nvPr>
            <p:ph type="title"/>
          </p:nvPr>
        </p:nvSpPr>
        <p:spPr>
          <a:xfrm>
            <a:off x="838200" y="246197"/>
            <a:ext cx="10515600" cy="1325563"/>
          </a:xfrm>
        </p:spPr>
        <p:txBody>
          <a:bodyPr/>
          <a:lstStyle/>
          <a:p>
            <a:r>
              <a:rPr lang="en-SE" dirty="0"/>
              <a:t>RAAV-60: p006 fragment</a:t>
            </a:r>
          </a:p>
        </p:txBody>
      </p:sp>
      <p:sp>
        <p:nvSpPr>
          <p:cNvPr id="3" name="Content Placeholder 2">
            <a:extLst>
              <a:ext uri="{FF2B5EF4-FFF2-40B4-BE49-F238E27FC236}">
                <a16:creationId xmlns:a16="http://schemas.microsoft.com/office/drawing/2014/main" id="{49E4DD77-A610-4B21-C0CA-09DEA6FC3CAE}"/>
              </a:ext>
            </a:extLst>
          </p:cNvPr>
          <p:cNvSpPr>
            <a:spLocks noGrp="1"/>
          </p:cNvSpPr>
          <p:nvPr>
            <p:ph idx="1"/>
          </p:nvPr>
        </p:nvSpPr>
        <p:spPr>
          <a:xfrm>
            <a:off x="838200" y="1253331"/>
            <a:ext cx="10515600" cy="4351338"/>
          </a:xfrm>
        </p:spPr>
        <p:txBody>
          <a:bodyPr>
            <a:normAutofit/>
          </a:bodyPr>
          <a:lstStyle/>
          <a:p>
            <a:r>
              <a:rPr lang="en-GB" sz="1600" dirty="0"/>
              <a:t>Table of fragment, Barcode and Library of p006 (same </a:t>
            </a:r>
            <a:r>
              <a:rPr lang="en-GB" sz="1600" dirty="0" err="1"/>
              <a:t>sequece</a:t>
            </a:r>
            <a:r>
              <a:rPr lang="en-GB" sz="1600" dirty="0"/>
              <a:t> as given template) </a:t>
            </a:r>
          </a:p>
          <a:p>
            <a:r>
              <a:rPr lang="en-GB" sz="1600" dirty="0" err="1"/>
              <a:t>Fragment_ID</a:t>
            </a:r>
            <a:r>
              <a:rPr lang="en-GB" sz="1600" dirty="0"/>
              <a:t>     </a:t>
            </a:r>
            <a:r>
              <a:rPr lang="en-GB" sz="1600" dirty="0" err="1">
                <a:solidFill>
                  <a:schemeClr val="accent1">
                    <a:lumMod val="75000"/>
                  </a:schemeClr>
                </a:solidFill>
              </a:rPr>
              <a:t>Fragment_Seq</a:t>
            </a:r>
            <a:r>
              <a:rPr lang="en-GB" sz="1600" dirty="0">
                <a:solidFill>
                  <a:schemeClr val="accent1">
                    <a:lumMod val="75000"/>
                  </a:schemeClr>
                </a:solidFill>
              </a:rPr>
              <a:t>    </a:t>
            </a:r>
            <a:r>
              <a:rPr lang="en-GB" sz="1600" dirty="0" err="1"/>
              <a:t>Barcode_ID</a:t>
            </a:r>
            <a:r>
              <a:rPr lang="en-GB" sz="1600" dirty="0"/>
              <a:t>      </a:t>
            </a:r>
            <a:r>
              <a:rPr lang="en-GB" sz="1600" dirty="0" err="1">
                <a:solidFill>
                  <a:schemeClr val="accent2">
                    <a:lumMod val="75000"/>
                  </a:schemeClr>
                </a:solidFill>
              </a:rPr>
              <a:t>Barcode_Seq</a:t>
            </a:r>
            <a:r>
              <a:rPr lang="en-GB" sz="1600" dirty="0">
                <a:solidFill>
                  <a:schemeClr val="accent2">
                    <a:lumMod val="75000"/>
                  </a:schemeClr>
                </a:solidFill>
              </a:rPr>
              <a:t>     </a:t>
            </a:r>
            <a:r>
              <a:rPr lang="en-GB" sz="1600" dirty="0" err="1"/>
              <a:t>Library_ID</a:t>
            </a:r>
            <a:r>
              <a:rPr lang="en-GB" sz="1600" dirty="0"/>
              <a:t>      </a:t>
            </a:r>
            <a:r>
              <a:rPr lang="en-GB" sz="1600" dirty="0" err="1">
                <a:solidFill>
                  <a:schemeClr val="accent6">
                    <a:lumMod val="75000"/>
                  </a:schemeClr>
                </a:solidFill>
              </a:rPr>
              <a:t>Library_Seq</a:t>
            </a:r>
            <a:endParaRPr lang="en-GB" sz="1600" dirty="0">
              <a:solidFill>
                <a:schemeClr val="accent6">
                  <a:lumMod val="75000"/>
                </a:schemeClr>
              </a:solidFill>
            </a:endParaRPr>
          </a:p>
          <a:p>
            <a:r>
              <a:rPr lang="en-GB" sz="1600" dirty="0"/>
              <a:t>@VH00947:47:AACWJKFM5:1:1101:22757:2609 2:N:0:TAAGGCGA+ATAGAGAG </a:t>
            </a:r>
            <a:r>
              <a:rPr lang="en-GB" sz="1600" dirty="0">
                <a:solidFill>
                  <a:schemeClr val="accent1">
                    <a:lumMod val="75000"/>
                  </a:schemeClr>
                </a:solidFill>
              </a:rPr>
              <a:t>AATTCGCCTAATCCTTAGTAG   </a:t>
            </a:r>
            <a:r>
              <a:rPr lang="en-GB" sz="1600" dirty="0"/>
              <a:t>@VH00947:47:AACWJKFM5:1:1101:22757:2609 1:N:0:TAAGGCGA+ATAGAGAG </a:t>
            </a:r>
            <a:r>
              <a:rPr lang="en-GB" sz="1600" dirty="0">
                <a:solidFill>
                  <a:schemeClr val="accent2">
                    <a:lumMod val="75000"/>
                  </a:schemeClr>
                </a:solidFill>
              </a:rPr>
              <a:t>AAGTATAGACATACACCCATAAAT </a:t>
            </a:r>
            <a:r>
              <a:rPr lang="en-GB" sz="1600" dirty="0"/>
              <a:t> @VH00947:47:AACWJKFM5:1:1101:22757:2609 1:N:0:TAAGGCGA+ATAGAGAG </a:t>
            </a:r>
            <a:r>
              <a:rPr lang="en-GB" sz="1600" dirty="0">
                <a:solidFill>
                  <a:schemeClr val="accent6">
                    <a:lumMod val="75000"/>
                  </a:schemeClr>
                </a:solidFill>
              </a:rPr>
              <a:t>TAC</a:t>
            </a:r>
          </a:p>
          <a:p>
            <a:r>
              <a:rPr lang="en-GB" sz="1600" dirty="0"/>
              <a:t>Total count of sequences: 20251305</a:t>
            </a:r>
            <a:endParaRPr lang="en-SE" sz="1600" dirty="0"/>
          </a:p>
        </p:txBody>
      </p:sp>
      <p:pic>
        <p:nvPicPr>
          <p:cNvPr id="5" name="Picture 4" descr="A dna test with a bar and a number&#10;&#10;Description automatically generated with medium confidence">
            <a:extLst>
              <a:ext uri="{FF2B5EF4-FFF2-40B4-BE49-F238E27FC236}">
                <a16:creationId xmlns:a16="http://schemas.microsoft.com/office/drawing/2014/main" id="{5A194FB4-4682-9535-AE8C-D53708C801CF}"/>
              </a:ext>
            </a:extLst>
          </p:cNvPr>
          <p:cNvPicPr>
            <a:picLocks noChangeAspect="1"/>
          </p:cNvPicPr>
          <p:nvPr/>
        </p:nvPicPr>
        <p:blipFill>
          <a:blip r:embed="rId3"/>
          <a:stretch>
            <a:fillRect/>
          </a:stretch>
        </p:blipFill>
        <p:spPr>
          <a:xfrm>
            <a:off x="2675539" y="3155867"/>
            <a:ext cx="7772400" cy="1213600"/>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A046588A-85A6-76C1-2A66-20D5AF7C3276}"/>
              </a:ext>
            </a:extLst>
          </p:cNvPr>
          <p:cNvPicPr>
            <a:picLocks noChangeAspect="1"/>
          </p:cNvPicPr>
          <p:nvPr/>
        </p:nvPicPr>
        <p:blipFill>
          <a:blip r:embed="rId4"/>
          <a:stretch>
            <a:fillRect/>
          </a:stretch>
        </p:blipFill>
        <p:spPr>
          <a:xfrm>
            <a:off x="1089128" y="3268481"/>
            <a:ext cx="1181100" cy="3060700"/>
          </a:xfrm>
          <a:prstGeom prst="rect">
            <a:avLst/>
          </a:prstGeom>
        </p:spPr>
      </p:pic>
    </p:spTree>
    <p:extLst>
      <p:ext uri="{BB962C8B-B14F-4D97-AF65-F5344CB8AC3E}">
        <p14:creationId xmlns:p14="http://schemas.microsoft.com/office/powerpoint/2010/main" val="1749070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8E593C-C97A-CF1C-459E-93FA5680B82C}"/>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5200" kern="1200" dirty="0">
                <a:solidFill>
                  <a:schemeClr val="tx1"/>
                </a:solidFill>
                <a:latin typeface="+mj-lt"/>
                <a:ea typeface="+mj-ea"/>
                <a:cs typeface="+mj-cs"/>
              </a:rPr>
              <a:t>RAAV-60: p006 </a:t>
            </a:r>
            <a:r>
              <a:rPr lang="en-SE" sz="5400" dirty="0"/>
              <a:t>sorted fragment aligned to fragment final</a:t>
            </a:r>
            <a:r>
              <a:rPr lang="en-US" sz="5200" kern="1200" dirty="0">
                <a:solidFill>
                  <a:schemeClr val="tx1"/>
                </a:solidFill>
                <a:latin typeface="+mj-lt"/>
                <a:ea typeface="+mj-ea"/>
                <a:cs typeface="+mj-cs"/>
              </a:rPr>
              <a:t> (randomized designed)</a:t>
            </a:r>
          </a:p>
        </p:txBody>
      </p:sp>
      <p:pic>
        <p:nvPicPr>
          <p:cNvPr id="5" name="Picture 4" descr="A black and white screen with white text&#10;&#10;Description automatically generated">
            <a:extLst>
              <a:ext uri="{FF2B5EF4-FFF2-40B4-BE49-F238E27FC236}">
                <a16:creationId xmlns:a16="http://schemas.microsoft.com/office/drawing/2014/main" id="{E7246502-22DE-D2B5-0D47-7B0A5B701480}"/>
              </a:ext>
            </a:extLst>
          </p:cNvPr>
          <p:cNvPicPr>
            <a:picLocks noChangeAspect="1"/>
          </p:cNvPicPr>
          <p:nvPr/>
        </p:nvPicPr>
        <p:blipFill>
          <a:blip r:embed="rId3"/>
          <a:stretch>
            <a:fillRect/>
          </a:stretch>
        </p:blipFill>
        <p:spPr>
          <a:xfrm>
            <a:off x="838200" y="2036090"/>
            <a:ext cx="10512547" cy="1392910"/>
          </a:xfrm>
          <a:prstGeom prst="rect">
            <a:avLst/>
          </a:prstGeom>
        </p:spPr>
      </p:pic>
      <p:sp>
        <p:nvSpPr>
          <p:cNvPr id="7" name="TextBox 6">
            <a:extLst>
              <a:ext uri="{FF2B5EF4-FFF2-40B4-BE49-F238E27FC236}">
                <a16:creationId xmlns:a16="http://schemas.microsoft.com/office/drawing/2014/main" id="{ADD045CB-E6D1-4D5D-6AC6-BDD38AC7BB72}"/>
              </a:ext>
            </a:extLst>
          </p:cNvPr>
          <p:cNvSpPr txBox="1"/>
          <p:nvPr/>
        </p:nvSpPr>
        <p:spPr>
          <a:xfrm>
            <a:off x="838200" y="3774402"/>
            <a:ext cx="6098720" cy="369332"/>
          </a:xfrm>
          <a:prstGeom prst="rect">
            <a:avLst/>
          </a:prstGeom>
          <a:noFill/>
        </p:spPr>
        <p:txBody>
          <a:bodyPr wrap="square">
            <a:spAutoFit/>
          </a:bodyPr>
          <a:lstStyle/>
          <a:p>
            <a:r>
              <a:rPr lang="en-GB" sz="1800" dirty="0"/>
              <a:t>Alignment percentage: 27%</a:t>
            </a:r>
          </a:p>
        </p:txBody>
      </p:sp>
    </p:spTree>
    <p:extLst>
      <p:ext uri="{BB962C8B-B14F-4D97-AF65-F5344CB8AC3E}">
        <p14:creationId xmlns:p14="http://schemas.microsoft.com/office/powerpoint/2010/main" val="3597888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C0D5B-BF1D-756A-FDED-D4CAF639C9F6}"/>
              </a:ext>
            </a:extLst>
          </p:cNvPr>
          <p:cNvSpPr>
            <a:spLocks noGrp="1"/>
          </p:cNvSpPr>
          <p:nvPr>
            <p:ph type="title"/>
          </p:nvPr>
        </p:nvSpPr>
        <p:spPr/>
        <p:txBody>
          <a:bodyPr/>
          <a:lstStyle/>
          <a:p>
            <a:r>
              <a:rPr lang="en-SE" dirty="0"/>
              <a:t>RAAV-60: p006</a:t>
            </a:r>
          </a:p>
        </p:txBody>
      </p:sp>
      <p:sp>
        <p:nvSpPr>
          <p:cNvPr id="3" name="Content Placeholder 2">
            <a:extLst>
              <a:ext uri="{FF2B5EF4-FFF2-40B4-BE49-F238E27FC236}">
                <a16:creationId xmlns:a16="http://schemas.microsoft.com/office/drawing/2014/main" id="{9553BB44-430A-C0BB-BF4A-B1B50145E5C7}"/>
              </a:ext>
            </a:extLst>
          </p:cNvPr>
          <p:cNvSpPr>
            <a:spLocks noGrp="1"/>
          </p:cNvSpPr>
          <p:nvPr>
            <p:ph idx="1"/>
          </p:nvPr>
        </p:nvSpPr>
        <p:spPr/>
        <p:txBody>
          <a:bodyPr>
            <a:normAutofit/>
          </a:bodyPr>
          <a:lstStyle/>
          <a:p>
            <a:r>
              <a:rPr lang="en-GB" sz="2400" dirty="0"/>
              <a:t>Utilized reads: 20251305 </a:t>
            </a:r>
          </a:p>
          <a:p>
            <a:r>
              <a:rPr lang="en-GB" sz="2400" dirty="0"/>
              <a:t>Original unique barcodes: 1261887</a:t>
            </a:r>
          </a:p>
          <a:p>
            <a:r>
              <a:rPr lang="en-GB" sz="2400" dirty="0"/>
              <a:t>SC reduced unique barcodes: 592798</a:t>
            </a:r>
          </a:p>
          <a:p>
            <a:r>
              <a:rPr lang="en-GB" sz="2400" dirty="0"/>
              <a:t>Total number of single-read Barcodes: 306521 (BC appears only once)</a:t>
            </a:r>
          </a:p>
          <a:p>
            <a:r>
              <a:rPr lang="en-GB" sz="2400" dirty="0"/>
              <a:t>Clean multi-read barcodes: 5813 (BC appears only once from multi)</a:t>
            </a:r>
          </a:p>
          <a:p>
            <a:r>
              <a:rPr lang="en-GB" sz="2400" dirty="0"/>
              <a:t>Chimeric multi-read barcodes: 280464 (BC appears &gt; 1 from multi)</a:t>
            </a:r>
          </a:p>
          <a:p>
            <a:r>
              <a:rPr lang="en-GB" sz="2400" dirty="0"/>
              <a:t>Number of barcodes with false </a:t>
            </a:r>
            <a:r>
              <a:rPr lang="en-GB" sz="2400" dirty="0" err="1"/>
              <a:t>mCount</a:t>
            </a:r>
            <a:r>
              <a:rPr lang="en-GB" sz="2400" dirty="0"/>
              <a:t>: 0</a:t>
            </a:r>
          </a:p>
        </p:txBody>
      </p:sp>
    </p:spTree>
    <p:extLst>
      <p:ext uri="{BB962C8B-B14F-4D97-AF65-F5344CB8AC3E}">
        <p14:creationId xmlns:p14="http://schemas.microsoft.com/office/powerpoint/2010/main" val="4053396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F1179-3A9F-ABE0-8A14-29AE3FBCEA2E}"/>
              </a:ext>
            </a:extLst>
          </p:cNvPr>
          <p:cNvSpPr>
            <a:spLocks noGrp="1"/>
          </p:cNvSpPr>
          <p:nvPr>
            <p:ph type="title"/>
          </p:nvPr>
        </p:nvSpPr>
        <p:spPr/>
        <p:txBody>
          <a:bodyPr/>
          <a:lstStyle/>
          <a:p>
            <a:r>
              <a:rPr lang="en-SE" dirty="0"/>
              <a:t>RAAV-30 (</a:t>
            </a:r>
            <a:r>
              <a:rPr lang="en-GB" dirty="0"/>
              <a:t>p005_AAV_01) After quality trim</a:t>
            </a:r>
            <a:endParaRPr lang="en-SE" dirty="0"/>
          </a:p>
        </p:txBody>
      </p:sp>
      <p:sp>
        <p:nvSpPr>
          <p:cNvPr id="3" name="Content Placeholder 2">
            <a:extLst>
              <a:ext uri="{FF2B5EF4-FFF2-40B4-BE49-F238E27FC236}">
                <a16:creationId xmlns:a16="http://schemas.microsoft.com/office/drawing/2014/main" id="{71970122-4242-DE07-3D7B-D552669EF0F7}"/>
              </a:ext>
            </a:extLst>
          </p:cNvPr>
          <p:cNvSpPr>
            <a:spLocks noGrp="1"/>
          </p:cNvSpPr>
          <p:nvPr>
            <p:ph idx="1"/>
          </p:nvPr>
        </p:nvSpPr>
        <p:spPr/>
        <p:txBody>
          <a:bodyPr>
            <a:normAutofit fontScale="92500"/>
          </a:bodyPr>
          <a:lstStyle/>
          <a:p>
            <a:r>
              <a:rPr lang="en-GB" dirty="0" err="1"/>
              <a:t>zcat</a:t>
            </a:r>
            <a:r>
              <a:rPr lang="en-GB" dirty="0"/>
              <a:t> AAV23-01_S1_R1_001.fastq.gz | </a:t>
            </a:r>
            <a:r>
              <a:rPr lang="en-GB" dirty="0" err="1"/>
              <a:t>wc</a:t>
            </a:r>
            <a:r>
              <a:rPr lang="en-GB" dirty="0"/>
              <a:t> -l | awk '{print$1/4}’ = 119853676</a:t>
            </a:r>
          </a:p>
          <a:p>
            <a:r>
              <a:rPr lang="en-GB" dirty="0" err="1"/>
              <a:t>zcat</a:t>
            </a:r>
            <a:r>
              <a:rPr lang="en-GB" dirty="0"/>
              <a:t> AAV23-01_S1_R1_001_subclean.fastq.gz | </a:t>
            </a:r>
            <a:r>
              <a:rPr lang="en-GB" dirty="0" err="1"/>
              <a:t>wc</a:t>
            </a:r>
            <a:r>
              <a:rPr lang="en-GB" dirty="0"/>
              <a:t> -l | awk '{print$1/4}’ = 119853541</a:t>
            </a:r>
          </a:p>
          <a:p>
            <a:r>
              <a:rPr lang="en-GB" dirty="0"/>
              <a:t>Input:                          119853676 reads                 11985367600 bases.</a:t>
            </a:r>
          </a:p>
          <a:p>
            <a:r>
              <a:rPr lang="en-GB" dirty="0" err="1"/>
              <a:t>QTrimmed</a:t>
            </a:r>
            <a:r>
              <a:rPr lang="en-GB" dirty="0"/>
              <a:t>:                       6868770 reads (5.73%)   30172100 bases (0.25%)</a:t>
            </a:r>
          </a:p>
          <a:p>
            <a:r>
              <a:rPr lang="en-GB" dirty="0"/>
              <a:t>Total Removed:                  135 reads (0.00%)       30172100 bases (0.25%)</a:t>
            </a:r>
          </a:p>
          <a:p>
            <a:r>
              <a:rPr lang="en-GB" dirty="0"/>
              <a:t>Result:                         119853541 reads (100.00%)       11955195500 bases (99.75%)</a:t>
            </a:r>
            <a:endParaRPr lang="en-SE" dirty="0"/>
          </a:p>
        </p:txBody>
      </p:sp>
    </p:spTree>
    <p:extLst>
      <p:ext uri="{BB962C8B-B14F-4D97-AF65-F5344CB8AC3E}">
        <p14:creationId xmlns:p14="http://schemas.microsoft.com/office/powerpoint/2010/main" val="2188480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09EDE4-E7FB-3FDF-DE08-D327CC19D39B}"/>
              </a:ext>
            </a:extLst>
          </p:cNvPr>
          <p:cNvSpPr>
            <a:spLocks noGrp="1"/>
          </p:cNvSpPr>
          <p:nvPr>
            <p:ph type="title"/>
          </p:nvPr>
        </p:nvSpPr>
        <p:spPr>
          <a:xfrm>
            <a:off x="838199" y="548464"/>
            <a:ext cx="3807187" cy="2228074"/>
          </a:xfrm>
        </p:spPr>
        <p:txBody>
          <a:bodyPr>
            <a:normAutofit/>
          </a:bodyPr>
          <a:lstStyle/>
          <a:p>
            <a:r>
              <a:rPr lang="en-GB" sz="4000" b="1" dirty="0"/>
              <a:t>AAV Serotypes and Tissue Targeting</a:t>
            </a:r>
            <a:endParaRPr lang="en-SE" sz="4000" b="1" dirty="0"/>
          </a:p>
        </p:txBody>
      </p:sp>
      <p:sp>
        <p:nvSpPr>
          <p:cNvPr id="16" name="Content Placeholder 15">
            <a:extLst>
              <a:ext uri="{FF2B5EF4-FFF2-40B4-BE49-F238E27FC236}">
                <a16:creationId xmlns:a16="http://schemas.microsoft.com/office/drawing/2014/main" id="{E6858134-6884-6232-44C5-0FD6D67B7A16}"/>
              </a:ext>
            </a:extLst>
          </p:cNvPr>
          <p:cNvSpPr>
            <a:spLocks noGrp="1"/>
          </p:cNvSpPr>
          <p:nvPr>
            <p:ph idx="1"/>
          </p:nvPr>
        </p:nvSpPr>
        <p:spPr>
          <a:xfrm>
            <a:off x="838201" y="2962279"/>
            <a:ext cx="3799425" cy="3143241"/>
          </a:xfrm>
        </p:spPr>
        <p:txBody>
          <a:bodyPr>
            <a:normAutofit/>
          </a:bodyPr>
          <a:lstStyle/>
          <a:p>
            <a:r>
              <a:rPr lang="en-US" sz="2000" dirty="0" err="1"/>
              <a:t>Pupo</a:t>
            </a:r>
            <a:r>
              <a:rPr lang="en-US" sz="2000" dirty="0"/>
              <a:t> et al., Mol. </a:t>
            </a:r>
            <a:r>
              <a:rPr lang="en-US" sz="2000" dirty="0" err="1"/>
              <a:t>Ther</a:t>
            </a:r>
            <a:r>
              <a:rPr lang="en-US" sz="2000" dirty="0"/>
              <a:t>. Rev. , 2022</a:t>
            </a:r>
          </a:p>
        </p:txBody>
      </p:sp>
      <p:pic>
        <p:nvPicPr>
          <p:cNvPr id="11" name="Content Placeholder 10" descr="A diagram of different types of plants&#10;&#10;Description automatically generated">
            <a:extLst>
              <a:ext uri="{FF2B5EF4-FFF2-40B4-BE49-F238E27FC236}">
                <a16:creationId xmlns:a16="http://schemas.microsoft.com/office/drawing/2014/main" id="{1B1B4AA7-75B0-E677-4B49-D886CFFACA90}"/>
              </a:ext>
            </a:extLst>
          </p:cNvPr>
          <p:cNvPicPr>
            <a:picLocks noChangeAspect="1"/>
          </p:cNvPicPr>
          <p:nvPr/>
        </p:nvPicPr>
        <p:blipFill>
          <a:blip r:embed="rId3"/>
          <a:srcRect t="7"/>
          <a:stretch/>
        </p:blipFill>
        <p:spPr>
          <a:xfrm>
            <a:off x="5010386" y="10"/>
            <a:ext cx="7181613" cy="6857990"/>
          </a:xfrm>
          <a:prstGeom prst="rect">
            <a:avLst/>
          </a:prstGeom>
          <a:effectLst/>
        </p:spPr>
      </p:pic>
    </p:spTree>
    <p:extLst>
      <p:ext uri="{BB962C8B-B14F-4D97-AF65-F5344CB8AC3E}">
        <p14:creationId xmlns:p14="http://schemas.microsoft.com/office/powerpoint/2010/main" val="2550637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9DE1-072E-9B3D-36D7-439DBEDFA4E2}"/>
              </a:ext>
            </a:extLst>
          </p:cNvPr>
          <p:cNvSpPr>
            <a:spLocks noGrp="1"/>
          </p:cNvSpPr>
          <p:nvPr>
            <p:ph type="title"/>
          </p:nvPr>
        </p:nvSpPr>
        <p:spPr>
          <a:xfrm>
            <a:off x="838200" y="329267"/>
            <a:ext cx="10515600" cy="1325563"/>
          </a:xfrm>
        </p:spPr>
        <p:txBody>
          <a:bodyPr/>
          <a:lstStyle/>
          <a:p>
            <a:r>
              <a:rPr lang="en-SE" dirty="0"/>
              <a:t>RAAV-30: p005</a:t>
            </a:r>
          </a:p>
        </p:txBody>
      </p:sp>
      <p:pic>
        <p:nvPicPr>
          <p:cNvPr id="5" name="Content Placeholder 4" descr="A black background with white text&#10;&#10;Description automatically generated">
            <a:extLst>
              <a:ext uri="{FF2B5EF4-FFF2-40B4-BE49-F238E27FC236}">
                <a16:creationId xmlns:a16="http://schemas.microsoft.com/office/drawing/2014/main" id="{1C9EF9EB-987E-EBFE-9FE9-83408C342B6F}"/>
              </a:ext>
            </a:extLst>
          </p:cNvPr>
          <p:cNvPicPr>
            <a:picLocks noGrp="1" noChangeAspect="1"/>
          </p:cNvPicPr>
          <p:nvPr>
            <p:ph idx="1"/>
          </p:nvPr>
        </p:nvPicPr>
        <p:blipFill>
          <a:blip r:embed="rId3"/>
          <a:stretch>
            <a:fillRect/>
          </a:stretch>
        </p:blipFill>
        <p:spPr>
          <a:xfrm>
            <a:off x="1143640" y="3246742"/>
            <a:ext cx="1554843" cy="2366066"/>
          </a:xfrm>
        </p:spPr>
      </p:pic>
      <p:sp>
        <p:nvSpPr>
          <p:cNvPr id="7" name="TextBox 6">
            <a:extLst>
              <a:ext uri="{FF2B5EF4-FFF2-40B4-BE49-F238E27FC236}">
                <a16:creationId xmlns:a16="http://schemas.microsoft.com/office/drawing/2014/main" id="{4A4B4FB4-DB97-7480-1E53-E9944892ACF3}"/>
              </a:ext>
            </a:extLst>
          </p:cNvPr>
          <p:cNvSpPr txBox="1"/>
          <p:nvPr/>
        </p:nvSpPr>
        <p:spPr>
          <a:xfrm>
            <a:off x="991961" y="2493220"/>
            <a:ext cx="6098720" cy="646331"/>
          </a:xfrm>
          <a:prstGeom prst="rect">
            <a:avLst/>
          </a:prstGeom>
          <a:noFill/>
        </p:spPr>
        <p:txBody>
          <a:bodyPr wrap="square">
            <a:spAutoFit/>
          </a:bodyPr>
          <a:lstStyle/>
          <a:p>
            <a:endParaRPr lang="en-SE" dirty="0"/>
          </a:p>
          <a:p>
            <a:r>
              <a:rPr lang="en-SE" dirty="0"/>
              <a:t>After pairing: Total count of unique sequences: 117941985</a:t>
            </a:r>
          </a:p>
        </p:txBody>
      </p:sp>
      <p:sp>
        <p:nvSpPr>
          <p:cNvPr id="4" name="TextBox 3">
            <a:extLst>
              <a:ext uri="{FF2B5EF4-FFF2-40B4-BE49-F238E27FC236}">
                <a16:creationId xmlns:a16="http://schemas.microsoft.com/office/drawing/2014/main" id="{2798C90A-4122-354F-B281-CBB6EBE50099}"/>
              </a:ext>
            </a:extLst>
          </p:cNvPr>
          <p:cNvSpPr txBox="1"/>
          <p:nvPr/>
        </p:nvSpPr>
        <p:spPr>
          <a:xfrm>
            <a:off x="994680" y="1654830"/>
            <a:ext cx="7665225" cy="923330"/>
          </a:xfrm>
          <a:prstGeom prst="rect">
            <a:avLst/>
          </a:prstGeom>
          <a:noFill/>
        </p:spPr>
        <p:txBody>
          <a:bodyPr wrap="square">
            <a:spAutoFit/>
          </a:bodyPr>
          <a:lstStyle/>
          <a:p>
            <a:r>
              <a:rPr lang="en-GB" dirty="0"/>
              <a:t>After barcode extraction</a:t>
            </a:r>
          </a:p>
          <a:p>
            <a:r>
              <a:rPr lang="en-GB" dirty="0"/>
              <a:t>Name		Reads (divided by 4) 	</a:t>
            </a:r>
            <a:r>
              <a:rPr lang="en-GB" dirty="0" err="1"/>
              <a:t>Bc</a:t>
            </a:r>
            <a:endParaRPr lang="en-GB" dirty="0"/>
          </a:p>
          <a:p>
            <a:r>
              <a:rPr lang="en-GB" dirty="0"/>
              <a:t>p005_AAV_01 	119853676		117942219 reads (98.41%)</a:t>
            </a:r>
          </a:p>
        </p:txBody>
      </p:sp>
    </p:spTree>
    <p:extLst>
      <p:ext uri="{BB962C8B-B14F-4D97-AF65-F5344CB8AC3E}">
        <p14:creationId xmlns:p14="http://schemas.microsoft.com/office/powerpoint/2010/main" val="494178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355C-6710-29D5-23EA-72CC599BCB92}"/>
              </a:ext>
            </a:extLst>
          </p:cNvPr>
          <p:cNvSpPr>
            <a:spLocks noGrp="1"/>
          </p:cNvSpPr>
          <p:nvPr>
            <p:ph type="title"/>
          </p:nvPr>
        </p:nvSpPr>
        <p:spPr/>
        <p:txBody>
          <a:bodyPr/>
          <a:lstStyle/>
          <a:p>
            <a:r>
              <a:rPr lang="en-SE" dirty="0"/>
              <a:t>RAAV-30: p005</a:t>
            </a:r>
          </a:p>
        </p:txBody>
      </p:sp>
      <p:sp>
        <p:nvSpPr>
          <p:cNvPr id="3" name="Content Placeholder 2">
            <a:extLst>
              <a:ext uri="{FF2B5EF4-FFF2-40B4-BE49-F238E27FC236}">
                <a16:creationId xmlns:a16="http://schemas.microsoft.com/office/drawing/2014/main" id="{FF9757D1-79B8-678A-3A2E-30980D52613E}"/>
              </a:ext>
            </a:extLst>
          </p:cNvPr>
          <p:cNvSpPr>
            <a:spLocks noGrp="1"/>
          </p:cNvSpPr>
          <p:nvPr>
            <p:ph idx="1"/>
          </p:nvPr>
        </p:nvSpPr>
        <p:spPr/>
        <p:txBody>
          <a:bodyPr>
            <a:normAutofit fontScale="55000" lnSpcReduction="20000"/>
          </a:bodyPr>
          <a:lstStyle/>
          <a:p>
            <a:r>
              <a:rPr lang="en-GB" sz="5600" b="1" dirty="0"/>
              <a:t>After barcode extract</a:t>
            </a:r>
          </a:p>
          <a:p>
            <a:r>
              <a:rPr lang="en-GB" sz="5600" dirty="0" err="1"/>
              <a:t>zcat</a:t>
            </a:r>
            <a:r>
              <a:rPr lang="en-GB" sz="5600" dirty="0"/>
              <a:t> AAV23-01_S1_R1_001_barExt.fastq.gz | </a:t>
            </a:r>
            <a:r>
              <a:rPr lang="en-GB" sz="5600" dirty="0" err="1"/>
              <a:t>wc</a:t>
            </a:r>
            <a:r>
              <a:rPr lang="en-GB" sz="5600" dirty="0"/>
              <a:t> -l | awk '{print$1/4}’: 117942219</a:t>
            </a:r>
          </a:p>
          <a:p>
            <a:r>
              <a:rPr lang="en-GB" sz="5600" b="1" dirty="0"/>
              <a:t>After </a:t>
            </a:r>
            <a:r>
              <a:rPr lang="en-GB" sz="5600" b="1" dirty="0" err="1"/>
              <a:t>pairfq</a:t>
            </a:r>
            <a:endParaRPr lang="en-GB" sz="5600" b="1" dirty="0"/>
          </a:p>
          <a:p>
            <a:r>
              <a:rPr lang="en-GB" sz="5600" dirty="0" err="1"/>
              <a:t>zcat</a:t>
            </a:r>
            <a:r>
              <a:rPr lang="en-GB" sz="5600" dirty="0"/>
              <a:t> barcodes_5_BarLib_paired_reads.fastq.gz | </a:t>
            </a:r>
            <a:r>
              <a:rPr lang="en-GB" sz="5600" dirty="0" err="1"/>
              <a:t>wc</a:t>
            </a:r>
            <a:r>
              <a:rPr lang="en-GB" sz="5600" dirty="0"/>
              <a:t> -l | awk '{print$1/4}’ : 117941985</a:t>
            </a:r>
            <a:br>
              <a:rPr lang="en-GB" sz="5600" dirty="0"/>
            </a:br>
            <a:endParaRPr lang="en-GB" sz="5600" dirty="0"/>
          </a:p>
          <a:p>
            <a:r>
              <a:rPr lang="en-GB" sz="5600" dirty="0" err="1"/>
              <a:t>allBCs</a:t>
            </a:r>
            <a:r>
              <a:rPr lang="en-GB" sz="5600" dirty="0"/>
              <a:t>, </a:t>
            </a:r>
            <a:r>
              <a:rPr lang="en-GB" sz="5600" b="1" dirty="0"/>
              <a:t>Original unique barcodes</a:t>
            </a:r>
            <a:r>
              <a:rPr lang="en-GB" sz="5600" dirty="0"/>
              <a:t>: 10423435</a:t>
            </a:r>
          </a:p>
          <a:p>
            <a:r>
              <a:rPr lang="en-GB" sz="5600" dirty="0" err="1"/>
              <a:t>scBC</a:t>
            </a:r>
            <a:r>
              <a:rPr lang="en-GB" sz="5600" dirty="0"/>
              <a:t>, </a:t>
            </a:r>
            <a:r>
              <a:rPr lang="en-GB" sz="5600" b="1" dirty="0"/>
              <a:t>SC reduced unique barcodes</a:t>
            </a:r>
            <a:r>
              <a:rPr lang="en-GB" sz="5600" dirty="0"/>
              <a:t>: 7305463</a:t>
            </a:r>
            <a:br>
              <a:rPr lang="en-GB" sz="5600" dirty="0"/>
            </a:br>
            <a:endParaRPr lang="en-GB" sz="5600" dirty="0"/>
          </a:p>
          <a:p>
            <a:endParaRPr lang="en-GB" dirty="0"/>
          </a:p>
        </p:txBody>
      </p:sp>
    </p:spTree>
    <p:extLst>
      <p:ext uri="{BB962C8B-B14F-4D97-AF65-F5344CB8AC3E}">
        <p14:creationId xmlns:p14="http://schemas.microsoft.com/office/powerpoint/2010/main" val="1749199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163F9-5F1D-61D9-5281-660B93C9442A}"/>
              </a:ext>
            </a:extLst>
          </p:cNvPr>
          <p:cNvSpPr>
            <a:spLocks noGrp="1"/>
          </p:cNvSpPr>
          <p:nvPr>
            <p:ph type="title"/>
          </p:nvPr>
        </p:nvSpPr>
        <p:spPr/>
        <p:txBody>
          <a:bodyPr/>
          <a:lstStyle/>
          <a:p>
            <a:r>
              <a:rPr lang="en-SE" dirty="0"/>
              <a:t>RAAV-30: p006 (p007 template)</a:t>
            </a:r>
          </a:p>
        </p:txBody>
      </p:sp>
      <p:pic>
        <p:nvPicPr>
          <p:cNvPr id="5" name="Picture 4" descr="A black background with white text&#10;&#10;Description automatically generated">
            <a:extLst>
              <a:ext uri="{FF2B5EF4-FFF2-40B4-BE49-F238E27FC236}">
                <a16:creationId xmlns:a16="http://schemas.microsoft.com/office/drawing/2014/main" id="{00681B8B-26E2-379E-D372-47EF4323B15E}"/>
              </a:ext>
            </a:extLst>
          </p:cNvPr>
          <p:cNvPicPr>
            <a:picLocks noChangeAspect="1"/>
          </p:cNvPicPr>
          <p:nvPr/>
        </p:nvPicPr>
        <p:blipFill>
          <a:blip r:embed="rId3"/>
          <a:stretch>
            <a:fillRect/>
          </a:stretch>
        </p:blipFill>
        <p:spPr>
          <a:xfrm>
            <a:off x="838200" y="4010932"/>
            <a:ext cx="1585686" cy="2481943"/>
          </a:xfrm>
          <a:prstGeom prst="rect">
            <a:avLst/>
          </a:prstGeom>
        </p:spPr>
      </p:pic>
      <p:sp>
        <p:nvSpPr>
          <p:cNvPr id="7" name="TextBox 6">
            <a:extLst>
              <a:ext uri="{FF2B5EF4-FFF2-40B4-BE49-F238E27FC236}">
                <a16:creationId xmlns:a16="http://schemas.microsoft.com/office/drawing/2014/main" id="{B754B43E-2655-50E1-EC9F-5D0ACD38785B}"/>
              </a:ext>
            </a:extLst>
          </p:cNvPr>
          <p:cNvSpPr txBox="1"/>
          <p:nvPr/>
        </p:nvSpPr>
        <p:spPr>
          <a:xfrm>
            <a:off x="698047" y="3429000"/>
            <a:ext cx="6098720" cy="369332"/>
          </a:xfrm>
          <a:prstGeom prst="rect">
            <a:avLst/>
          </a:prstGeom>
          <a:noFill/>
        </p:spPr>
        <p:txBody>
          <a:bodyPr wrap="square">
            <a:spAutoFit/>
          </a:bodyPr>
          <a:lstStyle/>
          <a:p>
            <a:r>
              <a:rPr lang="en-SE" dirty="0"/>
              <a:t>After pairing: Total count of unique sequences: 114166682</a:t>
            </a:r>
          </a:p>
        </p:txBody>
      </p:sp>
      <p:sp>
        <p:nvSpPr>
          <p:cNvPr id="4" name="TextBox 3">
            <a:extLst>
              <a:ext uri="{FF2B5EF4-FFF2-40B4-BE49-F238E27FC236}">
                <a16:creationId xmlns:a16="http://schemas.microsoft.com/office/drawing/2014/main" id="{8239AD05-4886-838A-0093-9F25AFF5E88E}"/>
              </a:ext>
            </a:extLst>
          </p:cNvPr>
          <p:cNvSpPr txBox="1"/>
          <p:nvPr/>
        </p:nvSpPr>
        <p:spPr>
          <a:xfrm>
            <a:off x="700765" y="1937705"/>
            <a:ext cx="8730105" cy="923330"/>
          </a:xfrm>
          <a:prstGeom prst="rect">
            <a:avLst/>
          </a:prstGeom>
          <a:noFill/>
        </p:spPr>
        <p:txBody>
          <a:bodyPr wrap="square">
            <a:spAutoFit/>
          </a:bodyPr>
          <a:lstStyle/>
          <a:p>
            <a:r>
              <a:rPr lang="en-GB" dirty="0"/>
              <a:t>After barcode extraction</a:t>
            </a:r>
          </a:p>
          <a:p>
            <a:r>
              <a:rPr lang="en-GB" dirty="0"/>
              <a:t>Name,			Reads (divided by 4) 	</a:t>
            </a:r>
            <a:r>
              <a:rPr lang="en-GB" dirty="0" err="1"/>
              <a:t>Bc</a:t>
            </a:r>
            <a:endParaRPr lang="en-GB" dirty="0"/>
          </a:p>
          <a:p>
            <a:r>
              <a:rPr lang="en-GB" dirty="0"/>
              <a:t>p006_AAV_02 		116554762		114166958 reads (97.95%)</a:t>
            </a:r>
            <a:endParaRPr lang="en-SE" dirty="0"/>
          </a:p>
        </p:txBody>
      </p:sp>
    </p:spTree>
    <p:extLst>
      <p:ext uri="{BB962C8B-B14F-4D97-AF65-F5344CB8AC3E}">
        <p14:creationId xmlns:p14="http://schemas.microsoft.com/office/powerpoint/2010/main" val="2213388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55C2-B190-249A-AAD8-AC2BD66B59E3}"/>
              </a:ext>
            </a:extLst>
          </p:cNvPr>
          <p:cNvSpPr>
            <a:spLocks noGrp="1"/>
          </p:cNvSpPr>
          <p:nvPr>
            <p:ph type="title"/>
          </p:nvPr>
        </p:nvSpPr>
        <p:spPr/>
        <p:txBody>
          <a:bodyPr/>
          <a:lstStyle/>
          <a:p>
            <a:r>
              <a:rPr lang="en-SE" dirty="0"/>
              <a:t>RAAV-30: p006 (p007 template)</a:t>
            </a:r>
          </a:p>
        </p:txBody>
      </p:sp>
      <p:sp>
        <p:nvSpPr>
          <p:cNvPr id="3" name="Content Placeholder 2">
            <a:extLst>
              <a:ext uri="{FF2B5EF4-FFF2-40B4-BE49-F238E27FC236}">
                <a16:creationId xmlns:a16="http://schemas.microsoft.com/office/drawing/2014/main" id="{CAAC1AC5-5C63-7448-283A-9186E0A48F9B}"/>
              </a:ext>
            </a:extLst>
          </p:cNvPr>
          <p:cNvSpPr>
            <a:spLocks noGrp="1"/>
          </p:cNvSpPr>
          <p:nvPr>
            <p:ph idx="1"/>
          </p:nvPr>
        </p:nvSpPr>
        <p:spPr/>
        <p:txBody>
          <a:bodyPr>
            <a:normAutofit fontScale="77500" lnSpcReduction="20000"/>
          </a:bodyPr>
          <a:lstStyle/>
          <a:p>
            <a:r>
              <a:rPr lang="en-GB" sz="4300" b="1" dirty="0"/>
              <a:t>After barcode extract</a:t>
            </a:r>
          </a:p>
          <a:p>
            <a:r>
              <a:rPr lang="en-GB" sz="4300" dirty="0" err="1"/>
              <a:t>zcat</a:t>
            </a:r>
            <a:r>
              <a:rPr lang="en-GB" sz="4300" dirty="0"/>
              <a:t> AAV23-02_S2_R1_001_barExt_7.fastq.gz | </a:t>
            </a:r>
            <a:r>
              <a:rPr lang="en-GB" sz="4300" dirty="0" err="1"/>
              <a:t>wc</a:t>
            </a:r>
            <a:r>
              <a:rPr lang="en-GB" sz="4300" dirty="0"/>
              <a:t> -l | awk '{print$1/4}’: 114166958</a:t>
            </a:r>
          </a:p>
          <a:p>
            <a:r>
              <a:rPr lang="en-GB" sz="4300" b="1" dirty="0"/>
              <a:t>After </a:t>
            </a:r>
            <a:r>
              <a:rPr lang="en-GB" sz="4300" b="1" dirty="0" err="1"/>
              <a:t>pairfq</a:t>
            </a:r>
            <a:endParaRPr lang="en-GB" sz="4300" b="1" dirty="0"/>
          </a:p>
          <a:p>
            <a:r>
              <a:rPr lang="en-GB" sz="4300" dirty="0" err="1"/>
              <a:t>zcat</a:t>
            </a:r>
            <a:r>
              <a:rPr lang="en-GB" sz="4300" dirty="0"/>
              <a:t> barcodes_6_BarLib_paired_reads.fastq.gz | </a:t>
            </a:r>
            <a:r>
              <a:rPr lang="en-GB" sz="4300" dirty="0" err="1"/>
              <a:t>wc</a:t>
            </a:r>
            <a:r>
              <a:rPr lang="en-GB" sz="4300" dirty="0"/>
              <a:t> -l | awk '{print$1/4}’: 114166682</a:t>
            </a:r>
          </a:p>
          <a:p>
            <a:br>
              <a:rPr lang="en-GB" sz="4300" dirty="0"/>
            </a:br>
            <a:r>
              <a:rPr lang="en-GB" sz="4300" dirty="0" err="1"/>
              <a:t>allBCs</a:t>
            </a:r>
            <a:r>
              <a:rPr lang="en-GB" sz="4300" dirty="0"/>
              <a:t>, </a:t>
            </a:r>
            <a:r>
              <a:rPr lang="en-GB" sz="4300" b="1" dirty="0"/>
              <a:t>Original unique barcodes</a:t>
            </a:r>
            <a:r>
              <a:rPr lang="en-GB" sz="4300" dirty="0"/>
              <a:t>: 9459606</a:t>
            </a:r>
          </a:p>
          <a:p>
            <a:r>
              <a:rPr lang="en-GB" sz="4300" dirty="0" err="1"/>
              <a:t>scBC</a:t>
            </a:r>
            <a:r>
              <a:rPr lang="en-GB" sz="4300" dirty="0"/>
              <a:t>, </a:t>
            </a:r>
            <a:r>
              <a:rPr lang="en-GB" sz="4300" b="1" dirty="0"/>
              <a:t>SC reduced unique barcodes</a:t>
            </a:r>
            <a:r>
              <a:rPr lang="en-GB" sz="4300" dirty="0"/>
              <a:t>: 7105736</a:t>
            </a:r>
            <a:br>
              <a:rPr lang="en-GB" sz="4300" dirty="0"/>
            </a:br>
            <a:endParaRPr lang="en-GB" sz="4300" dirty="0"/>
          </a:p>
          <a:p>
            <a:endParaRPr lang="en-GB" sz="4300" dirty="0"/>
          </a:p>
          <a:p>
            <a:endParaRPr lang="en-SE" dirty="0"/>
          </a:p>
        </p:txBody>
      </p:sp>
    </p:spTree>
    <p:extLst>
      <p:ext uri="{BB962C8B-B14F-4D97-AF65-F5344CB8AC3E}">
        <p14:creationId xmlns:p14="http://schemas.microsoft.com/office/powerpoint/2010/main" val="1915169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949AE-0AB5-F1B5-E635-C32D86E3FB78}"/>
              </a:ext>
            </a:extLst>
          </p:cNvPr>
          <p:cNvSpPr>
            <a:spLocks noGrp="1"/>
          </p:cNvSpPr>
          <p:nvPr>
            <p:ph type="title"/>
          </p:nvPr>
        </p:nvSpPr>
        <p:spPr/>
        <p:txBody>
          <a:bodyPr/>
          <a:lstStyle/>
          <a:p>
            <a:r>
              <a:rPr lang="en-SE" dirty="0"/>
              <a:t>RAAV-30: p007 (p006 template)</a:t>
            </a:r>
          </a:p>
        </p:txBody>
      </p:sp>
      <p:pic>
        <p:nvPicPr>
          <p:cNvPr id="5" name="Picture 4" descr="A black screen with white text&#10;&#10;Description automatically generated">
            <a:extLst>
              <a:ext uri="{FF2B5EF4-FFF2-40B4-BE49-F238E27FC236}">
                <a16:creationId xmlns:a16="http://schemas.microsoft.com/office/drawing/2014/main" id="{649F57C2-5B5B-B1D6-96EF-3E7CD586386C}"/>
              </a:ext>
            </a:extLst>
          </p:cNvPr>
          <p:cNvPicPr>
            <a:picLocks noChangeAspect="1"/>
          </p:cNvPicPr>
          <p:nvPr/>
        </p:nvPicPr>
        <p:blipFill>
          <a:blip r:embed="rId2"/>
          <a:stretch>
            <a:fillRect/>
          </a:stretch>
        </p:blipFill>
        <p:spPr>
          <a:xfrm>
            <a:off x="1302663" y="3683531"/>
            <a:ext cx="1350943" cy="2012043"/>
          </a:xfrm>
          <a:prstGeom prst="rect">
            <a:avLst/>
          </a:prstGeom>
        </p:spPr>
      </p:pic>
      <p:sp>
        <p:nvSpPr>
          <p:cNvPr id="6" name="TextBox 5">
            <a:extLst>
              <a:ext uri="{FF2B5EF4-FFF2-40B4-BE49-F238E27FC236}">
                <a16:creationId xmlns:a16="http://schemas.microsoft.com/office/drawing/2014/main" id="{4E9B81F7-0529-561E-A228-166B6CDAB299}"/>
              </a:ext>
            </a:extLst>
          </p:cNvPr>
          <p:cNvSpPr txBox="1"/>
          <p:nvPr/>
        </p:nvSpPr>
        <p:spPr>
          <a:xfrm>
            <a:off x="838200" y="1958608"/>
            <a:ext cx="8431306" cy="1754326"/>
          </a:xfrm>
          <a:prstGeom prst="rect">
            <a:avLst/>
          </a:prstGeom>
          <a:noFill/>
        </p:spPr>
        <p:txBody>
          <a:bodyPr wrap="square">
            <a:spAutoFit/>
          </a:bodyPr>
          <a:lstStyle/>
          <a:p>
            <a:r>
              <a:rPr lang="en-GB" dirty="0"/>
              <a:t>After barcode extraction</a:t>
            </a:r>
          </a:p>
          <a:p>
            <a:r>
              <a:rPr lang="en-GB" dirty="0" err="1"/>
              <a:t>Name,Reads</a:t>
            </a:r>
            <a:r>
              <a:rPr lang="en-GB" dirty="0"/>
              <a:t>		Reads (divided by 4)	</a:t>
            </a:r>
            <a:r>
              <a:rPr lang="en-GB" dirty="0" err="1"/>
              <a:t>Bc</a:t>
            </a:r>
            <a:endParaRPr lang="en-GB" dirty="0"/>
          </a:p>
          <a:p>
            <a:r>
              <a:rPr lang="en-GB" dirty="0"/>
              <a:t>p007_AAV_03,	</a:t>
            </a:r>
            <a:r>
              <a:rPr lang="en-GB"/>
              <a:t>	117518507		115028814 </a:t>
            </a:r>
            <a:r>
              <a:rPr lang="en-GB" dirty="0"/>
              <a:t>reads (97.88%)</a:t>
            </a:r>
          </a:p>
          <a:p>
            <a:endParaRPr lang="en-GB" dirty="0"/>
          </a:p>
          <a:p>
            <a:r>
              <a:rPr lang="en-GB" dirty="0"/>
              <a:t>After pairing: Total count of unique sequences: 115028583</a:t>
            </a:r>
            <a:endParaRPr lang="en-SE" dirty="0"/>
          </a:p>
          <a:p>
            <a:endParaRPr lang="en-GB" dirty="0"/>
          </a:p>
        </p:txBody>
      </p:sp>
    </p:spTree>
    <p:extLst>
      <p:ext uri="{BB962C8B-B14F-4D97-AF65-F5344CB8AC3E}">
        <p14:creationId xmlns:p14="http://schemas.microsoft.com/office/powerpoint/2010/main" val="410995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EC2DD-1067-CB54-4707-21284DD097EB}"/>
              </a:ext>
            </a:extLst>
          </p:cNvPr>
          <p:cNvSpPr>
            <a:spLocks noGrp="1"/>
          </p:cNvSpPr>
          <p:nvPr>
            <p:ph type="title"/>
          </p:nvPr>
        </p:nvSpPr>
        <p:spPr/>
        <p:txBody>
          <a:bodyPr/>
          <a:lstStyle/>
          <a:p>
            <a:r>
              <a:rPr lang="en-SE" dirty="0"/>
              <a:t>RAAV-30: p007 (p006 template)</a:t>
            </a:r>
          </a:p>
        </p:txBody>
      </p:sp>
      <p:sp>
        <p:nvSpPr>
          <p:cNvPr id="3" name="Content Placeholder 2">
            <a:extLst>
              <a:ext uri="{FF2B5EF4-FFF2-40B4-BE49-F238E27FC236}">
                <a16:creationId xmlns:a16="http://schemas.microsoft.com/office/drawing/2014/main" id="{70DA962E-BE73-D2D3-1D9D-3D8772498B7C}"/>
              </a:ext>
            </a:extLst>
          </p:cNvPr>
          <p:cNvSpPr>
            <a:spLocks noGrp="1"/>
          </p:cNvSpPr>
          <p:nvPr>
            <p:ph idx="1"/>
          </p:nvPr>
        </p:nvSpPr>
        <p:spPr/>
        <p:txBody>
          <a:bodyPr>
            <a:normAutofit fontScale="47500" lnSpcReduction="20000"/>
          </a:bodyPr>
          <a:lstStyle/>
          <a:p>
            <a:r>
              <a:rPr lang="en-GB" sz="5600" b="1" dirty="0"/>
              <a:t>After barcode extract</a:t>
            </a:r>
          </a:p>
          <a:p>
            <a:r>
              <a:rPr lang="en-GB" sz="5600" dirty="0" err="1"/>
              <a:t>zcat</a:t>
            </a:r>
            <a:r>
              <a:rPr lang="en-GB" sz="5600" dirty="0"/>
              <a:t> AAV23-03_S3_R1_001_barExt_6.fastq.gz | </a:t>
            </a:r>
            <a:r>
              <a:rPr lang="en-GB" sz="5600" dirty="0" err="1"/>
              <a:t>wc</a:t>
            </a:r>
            <a:r>
              <a:rPr lang="en-GB" sz="5600" dirty="0"/>
              <a:t> -l | awk '{print$1/4}’: 115028814</a:t>
            </a:r>
            <a:br>
              <a:rPr lang="en-GB" sz="5600" dirty="0"/>
            </a:br>
            <a:endParaRPr lang="en-GB" sz="5600" dirty="0"/>
          </a:p>
          <a:p>
            <a:r>
              <a:rPr lang="en-GB" sz="5600" b="1" dirty="0"/>
              <a:t>After </a:t>
            </a:r>
            <a:r>
              <a:rPr lang="en-GB" sz="5600" b="1" dirty="0" err="1"/>
              <a:t>pairfq</a:t>
            </a:r>
            <a:endParaRPr lang="en-GB" sz="5600" b="1" dirty="0"/>
          </a:p>
          <a:p>
            <a:r>
              <a:rPr lang="en-GB" sz="5600" dirty="0" err="1"/>
              <a:t>zcat</a:t>
            </a:r>
            <a:r>
              <a:rPr lang="en-GB" sz="5600" dirty="0"/>
              <a:t> barcodes_7_BarLib_paired_reads.fastq.gz | </a:t>
            </a:r>
            <a:r>
              <a:rPr lang="en-GB" sz="5600" dirty="0" err="1"/>
              <a:t>wc</a:t>
            </a:r>
            <a:r>
              <a:rPr lang="en-GB" sz="5600" dirty="0"/>
              <a:t> -l | awk '{print$1/4}’: 115028583</a:t>
            </a:r>
          </a:p>
          <a:p>
            <a:pPr marL="0" indent="0">
              <a:buNone/>
            </a:pPr>
            <a:endParaRPr lang="en-GB" sz="5600" dirty="0"/>
          </a:p>
          <a:p>
            <a:r>
              <a:rPr lang="en-GB" sz="5600" dirty="0" err="1"/>
              <a:t>allBCs</a:t>
            </a:r>
            <a:r>
              <a:rPr lang="en-GB" sz="5600" dirty="0"/>
              <a:t>, </a:t>
            </a:r>
            <a:r>
              <a:rPr lang="en-GB" sz="5600" b="1" dirty="0"/>
              <a:t>Original unique barcodes</a:t>
            </a:r>
            <a:r>
              <a:rPr lang="en-GB" sz="5600" dirty="0"/>
              <a:t>: 9107539</a:t>
            </a:r>
          </a:p>
          <a:p>
            <a:r>
              <a:rPr lang="en-GB" sz="5600" dirty="0" err="1"/>
              <a:t>scBC</a:t>
            </a:r>
            <a:r>
              <a:rPr lang="en-GB" sz="5600" dirty="0"/>
              <a:t>, </a:t>
            </a:r>
            <a:r>
              <a:rPr lang="en-GB" sz="5600" b="1" dirty="0"/>
              <a:t>SC reduced unique barcodes</a:t>
            </a:r>
            <a:r>
              <a:rPr lang="en-GB" sz="5600" dirty="0"/>
              <a:t>: 6449445</a:t>
            </a:r>
            <a:br>
              <a:rPr lang="en-GB" sz="5600" dirty="0"/>
            </a:br>
            <a:endParaRPr lang="en-GB" sz="5600" dirty="0"/>
          </a:p>
          <a:p>
            <a:endParaRPr lang="en-GB" sz="5600" dirty="0"/>
          </a:p>
          <a:p>
            <a:endParaRPr lang="en-GB" dirty="0"/>
          </a:p>
        </p:txBody>
      </p:sp>
    </p:spTree>
    <p:extLst>
      <p:ext uri="{BB962C8B-B14F-4D97-AF65-F5344CB8AC3E}">
        <p14:creationId xmlns:p14="http://schemas.microsoft.com/office/powerpoint/2010/main" val="2897394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8E2A62C-BC4A-DEC3-FADC-C07670631317}"/>
              </a:ext>
            </a:extLst>
          </p:cNvPr>
          <p:cNvGrpSpPr/>
          <p:nvPr/>
        </p:nvGrpSpPr>
        <p:grpSpPr>
          <a:xfrm>
            <a:off x="2102492" y="125255"/>
            <a:ext cx="8348662" cy="5844063"/>
            <a:chOff x="2102492" y="125255"/>
            <a:chExt cx="8348662" cy="5844063"/>
          </a:xfrm>
        </p:grpSpPr>
        <p:pic>
          <p:nvPicPr>
            <p:cNvPr id="6" name="Picture 5" descr="A diagram of a diagram&#10;&#10;Description automatically generated">
              <a:extLst>
                <a:ext uri="{FF2B5EF4-FFF2-40B4-BE49-F238E27FC236}">
                  <a16:creationId xmlns:a16="http://schemas.microsoft.com/office/drawing/2014/main" id="{363A75F5-D804-95C1-AB57-45B2FB471E29}"/>
                </a:ext>
              </a:extLst>
            </p:cNvPr>
            <p:cNvPicPr>
              <a:picLocks noChangeAspect="1"/>
            </p:cNvPicPr>
            <p:nvPr/>
          </p:nvPicPr>
          <p:blipFill>
            <a:blip r:embed="rId3"/>
            <a:stretch>
              <a:fillRect/>
            </a:stretch>
          </p:blipFill>
          <p:spPr>
            <a:xfrm>
              <a:off x="2102492" y="125255"/>
              <a:ext cx="8348662" cy="5844063"/>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9982D15E-164E-EB1A-3E01-A6F947536249}"/>
                </a:ext>
              </a:extLst>
            </p:cNvPr>
            <p:cNvPicPr>
              <a:picLocks noChangeAspect="1"/>
            </p:cNvPicPr>
            <p:nvPr/>
          </p:nvPicPr>
          <p:blipFill rotWithShape="1">
            <a:blip r:embed="rId4"/>
            <a:srcRect t="7803" r="64566" b="63985"/>
            <a:stretch/>
          </p:blipFill>
          <p:spPr>
            <a:xfrm>
              <a:off x="2105718" y="680271"/>
              <a:ext cx="2754086" cy="1534886"/>
            </a:xfrm>
            <a:prstGeom prst="rect">
              <a:avLst/>
            </a:prstGeom>
          </p:spPr>
        </p:pic>
        <p:pic>
          <p:nvPicPr>
            <p:cNvPr id="2" name="Picture 1">
              <a:extLst>
                <a:ext uri="{FF2B5EF4-FFF2-40B4-BE49-F238E27FC236}">
                  <a16:creationId xmlns:a16="http://schemas.microsoft.com/office/drawing/2014/main" id="{BCDFAF3B-D7A7-5FC6-8EE2-959701C3A637}"/>
                </a:ext>
              </a:extLst>
            </p:cNvPr>
            <p:cNvPicPr>
              <a:picLocks noChangeAspect="1"/>
            </p:cNvPicPr>
            <p:nvPr/>
          </p:nvPicPr>
          <p:blipFill rotWithShape="1">
            <a:blip r:embed="rId5"/>
            <a:srcRect t="15636"/>
            <a:stretch/>
          </p:blipFill>
          <p:spPr>
            <a:xfrm>
              <a:off x="8043008" y="4604653"/>
              <a:ext cx="2408146" cy="915759"/>
            </a:xfrm>
            <a:prstGeom prst="rect">
              <a:avLst/>
            </a:prstGeom>
          </p:spPr>
        </p:pic>
        <p:pic>
          <p:nvPicPr>
            <p:cNvPr id="3" name="Picture 2" descr="A graph with numbers and a number of blue circles&#10;&#10;Description automatically generated with medium confidence">
              <a:extLst>
                <a:ext uri="{FF2B5EF4-FFF2-40B4-BE49-F238E27FC236}">
                  <a16:creationId xmlns:a16="http://schemas.microsoft.com/office/drawing/2014/main" id="{E1E30DBA-9719-61B4-785B-41F51FE1D156}"/>
                </a:ext>
              </a:extLst>
            </p:cNvPr>
            <p:cNvPicPr>
              <a:picLocks noChangeAspect="1"/>
            </p:cNvPicPr>
            <p:nvPr/>
          </p:nvPicPr>
          <p:blipFill rotWithShape="1">
            <a:blip r:embed="rId6"/>
            <a:srcRect l="14234" t="8579" b="8802"/>
            <a:stretch/>
          </p:blipFill>
          <p:spPr>
            <a:xfrm>
              <a:off x="6452456" y="4083498"/>
              <a:ext cx="1491653" cy="1436914"/>
            </a:xfrm>
            <a:prstGeom prst="rect">
              <a:avLst/>
            </a:prstGeom>
          </p:spPr>
        </p:pic>
        <p:pic>
          <p:nvPicPr>
            <p:cNvPr id="5" name="Picture 4" descr="A graph of blue and white lines&#10;&#10;Description automatically generated">
              <a:extLst>
                <a:ext uri="{FF2B5EF4-FFF2-40B4-BE49-F238E27FC236}">
                  <a16:creationId xmlns:a16="http://schemas.microsoft.com/office/drawing/2014/main" id="{4E850C86-250D-9D7E-1A0A-143CFAC7C23D}"/>
                </a:ext>
              </a:extLst>
            </p:cNvPr>
            <p:cNvPicPr>
              <a:picLocks noChangeAspect="1"/>
            </p:cNvPicPr>
            <p:nvPr/>
          </p:nvPicPr>
          <p:blipFill rotWithShape="1">
            <a:blip r:embed="rId7"/>
            <a:srcRect l="5228" r="3656" b="5571"/>
            <a:stretch/>
          </p:blipFill>
          <p:spPr>
            <a:xfrm>
              <a:off x="8262533" y="3282043"/>
              <a:ext cx="1491653" cy="1110343"/>
            </a:xfrm>
            <a:prstGeom prst="rect">
              <a:avLst/>
            </a:prstGeom>
          </p:spPr>
        </p:pic>
      </p:grpSp>
    </p:spTree>
    <p:extLst>
      <p:ext uri="{BB962C8B-B14F-4D97-AF65-F5344CB8AC3E}">
        <p14:creationId xmlns:p14="http://schemas.microsoft.com/office/powerpoint/2010/main" val="4236880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na molecule&#10;&#10;Description automatically generated with medium confidence">
            <a:extLst>
              <a:ext uri="{FF2B5EF4-FFF2-40B4-BE49-F238E27FC236}">
                <a16:creationId xmlns:a16="http://schemas.microsoft.com/office/drawing/2014/main" id="{89311BD5-967D-AE17-2849-838464D98D96}"/>
              </a:ext>
            </a:extLst>
          </p:cNvPr>
          <p:cNvPicPr>
            <a:picLocks noChangeAspect="1"/>
          </p:cNvPicPr>
          <p:nvPr/>
        </p:nvPicPr>
        <p:blipFill>
          <a:blip r:embed="rId3"/>
          <a:stretch>
            <a:fillRect/>
          </a:stretch>
        </p:blipFill>
        <p:spPr>
          <a:xfrm>
            <a:off x="1638300" y="708660"/>
            <a:ext cx="7772400" cy="5440680"/>
          </a:xfrm>
          <a:prstGeom prst="rect">
            <a:avLst/>
          </a:prstGeom>
        </p:spPr>
      </p:pic>
    </p:spTree>
    <p:extLst>
      <p:ext uri="{BB962C8B-B14F-4D97-AF65-F5344CB8AC3E}">
        <p14:creationId xmlns:p14="http://schemas.microsoft.com/office/powerpoint/2010/main" val="2791452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738DD-AD03-6BFD-5B00-72F84A5733D7}"/>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b="1"/>
              <a:t>Capsid Engineering and BRAVE</a:t>
            </a:r>
          </a:p>
        </p:txBody>
      </p:sp>
      <p:sp>
        <p:nvSpPr>
          <p:cNvPr id="5" name="TextBox 4">
            <a:extLst>
              <a:ext uri="{FF2B5EF4-FFF2-40B4-BE49-F238E27FC236}">
                <a16:creationId xmlns:a16="http://schemas.microsoft.com/office/drawing/2014/main" id="{A09159F0-9800-CC73-7FF6-C942300C504D}"/>
              </a:ext>
            </a:extLst>
          </p:cNvPr>
          <p:cNvSpPr txBox="1"/>
          <p:nvPr/>
        </p:nvSpPr>
        <p:spPr>
          <a:xfrm>
            <a:off x="1198181" y="1839595"/>
            <a:ext cx="9795638" cy="943119"/>
          </a:xfrm>
          <a:prstGeom prst="rect">
            <a:avLst/>
          </a:prstGeom>
        </p:spPr>
        <p:txBody>
          <a:bodyPr vert="horz" lIns="91440" tIns="45720" rIns="91440" bIns="45720" rtlCol="0">
            <a:normAutofit/>
          </a:bodyPr>
          <a:lstStyle/>
          <a:p>
            <a:pPr algn="ctr">
              <a:lnSpc>
                <a:spcPct val="90000"/>
              </a:lnSpc>
              <a:spcBef>
                <a:spcPts val="1000"/>
              </a:spcBef>
            </a:pPr>
            <a:r>
              <a:rPr lang="en-US" sz="2400"/>
              <a:t>Davidsson et al., PNAS, 2019</a:t>
            </a:r>
          </a:p>
        </p:txBody>
      </p:sp>
      <p:pic>
        <p:nvPicPr>
          <p:cNvPr id="3" name="Picture 2" descr="A diagram of a dna molecule&#10;&#10;Description automatically generated">
            <a:extLst>
              <a:ext uri="{FF2B5EF4-FFF2-40B4-BE49-F238E27FC236}">
                <a16:creationId xmlns:a16="http://schemas.microsoft.com/office/drawing/2014/main" id="{5156E309-78CF-630E-7B20-9D67A6B1748E}"/>
              </a:ext>
            </a:extLst>
          </p:cNvPr>
          <p:cNvPicPr>
            <a:picLocks noChangeAspect="1"/>
          </p:cNvPicPr>
          <p:nvPr/>
        </p:nvPicPr>
        <p:blipFill rotWithShape="1">
          <a:blip r:embed="rId3">
            <a:extLst>
              <a:ext uri="{28A0092B-C50C-407E-A947-70E740481C1C}">
                <a14:useLocalDpi xmlns:a14="http://schemas.microsoft.com/office/drawing/2010/main" val="0"/>
              </a:ext>
            </a:extLst>
          </a:blip>
          <a:srcRect l="12084" r="57813" b="51007"/>
          <a:stretch/>
        </p:blipFill>
        <p:spPr>
          <a:xfrm>
            <a:off x="656911" y="2622093"/>
            <a:ext cx="2937328" cy="3346376"/>
          </a:xfrm>
          <a:prstGeom prst="rect">
            <a:avLst/>
          </a:prstGeom>
        </p:spPr>
      </p:pic>
      <p:pic>
        <p:nvPicPr>
          <p:cNvPr id="4" name="Content Placeholder 4" descr="A diagram of a barcode diagram&#10;&#10;Description automatically generated">
            <a:extLst>
              <a:ext uri="{FF2B5EF4-FFF2-40B4-BE49-F238E27FC236}">
                <a16:creationId xmlns:a16="http://schemas.microsoft.com/office/drawing/2014/main" id="{57A2EC77-7FBC-13EC-19AF-A7A2E5C06B6F}"/>
              </a:ext>
            </a:extLst>
          </p:cNvPr>
          <p:cNvPicPr>
            <a:picLocks noGrp="1" noChangeAspect="1"/>
          </p:cNvPicPr>
          <p:nvPr>
            <p:ph idx="1"/>
          </p:nvPr>
        </p:nvPicPr>
        <p:blipFill>
          <a:blip r:embed="rId4"/>
          <a:stretch>
            <a:fillRect/>
          </a:stretch>
        </p:blipFill>
        <p:spPr>
          <a:xfrm>
            <a:off x="3594239" y="2718772"/>
            <a:ext cx="8416527" cy="2924741"/>
          </a:xfrm>
          <a:prstGeom prst="rect">
            <a:avLst/>
          </a:prstGeom>
        </p:spPr>
      </p:pic>
    </p:spTree>
    <p:extLst>
      <p:ext uri="{BB962C8B-B14F-4D97-AF65-F5344CB8AC3E}">
        <p14:creationId xmlns:p14="http://schemas.microsoft.com/office/powerpoint/2010/main" val="3196188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A60FC9-BF17-6158-406B-65D0C7769508}"/>
              </a:ext>
            </a:extLst>
          </p:cNvPr>
          <p:cNvSpPr>
            <a:spLocks noGrp="1"/>
          </p:cNvSpPr>
          <p:nvPr>
            <p:ph type="title"/>
          </p:nvPr>
        </p:nvSpPr>
        <p:spPr>
          <a:xfrm>
            <a:off x="589560" y="856180"/>
            <a:ext cx="4560584" cy="1128068"/>
          </a:xfrm>
        </p:spPr>
        <p:txBody>
          <a:bodyPr anchor="ctr">
            <a:normAutofit/>
          </a:bodyPr>
          <a:lstStyle/>
          <a:p>
            <a:r>
              <a:rPr lang="en-GB" sz="3400" b="1"/>
              <a:t>Bioinformatics Workflow for Plasmid Libraries</a:t>
            </a:r>
            <a:endParaRPr lang="en-SE" sz="3400" b="1"/>
          </a:p>
        </p:txBody>
      </p:sp>
      <p:grpSp>
        <p:nvGrpSpPr>
          <p:cNvPr id="46" name="Group 3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7" name="Rectangle 3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3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3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5E2F1AD0-8FB8-1CCB-1C89-C4A8DEA36F7B}"/>
              </a:ext>
            </a:extLst>
          </p:cNvPr>
          <p:cNvSpPr>
            <a:spLocks noGrp="1"/>
          </p:cNvSpPr>
          <p:nvPr>
            <p:ph idx="1"/>
          </p:nvPr>
        </p:nvSpPr>
        <p:spPr>
          <a:xfrm>
            <a:off x="590719" y="2330505"/>
            <a:ext cx="4559425" cy="3979585"/>
          </a:xfrm>
        </p:spPr>
        <p:txBody>
          <a:bodyPr anchor="ctr">
            <a:normAutofit/>
          </a:bodyPr>
          <a:lstStyle/>
          <a:p>
            <a:r>
              <a:rPr lang="en-US" sz="1600" dirty="0"/>
              <a:t>The AAV genome </a:t>
            </a:r>
          </a:p>
          <a:p>
            <a:r>
              <a:rPr lang="en-US" sz="1600" dirty="0"/>
              <a:t>The BRAVE rational design positions a 21-nucleotide fragment and barcode (BC) close together post-plasmid preparation.</a:t>
            </a:r>
          </a:p>
          <a:p>
            <a:r>
              <a:rPr lang="en-US" sz="1600" dirty="0"/>
              <a:t>Workflow structure and data resources </a:t>
            </a:r>
          </a:p>
        </p:txBody>
      </p:sp>
      <p:sp>
        <p:nvSpPr>
          <p:cNvPr id="49" name="Rectangle 4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dna molecule&#10;&#10;Description automatically generated">
            <a:extLst>
              <a:ext uri="{FF2B5EF4-FFF2-40B4-BE49-F238E27FC236}">
                <a16:creationId xmlns:a16="http://schemas.microsoft.com/office/drawing/2014/main" id="{52AC2DDF-ED03-987E-C06E-D939D4F4E32B}"/>
              </a:ext>
            </a:extLst>
          </p:cNvPr>
          <p:cNvPicPr>
            <a:picLocks noChangeAspect="1"/>
          </p:cNvPicPr>
          <p:nvPr/>
        </p:nvPicPr>
        <p:blipFill>
          <a:blip r:embed="rId3">
            <a:extLst>
              <a:ext uri="{28A0092B-C50C-407E-A947-70E740481C1C}">
                <a14:useLocalDpi xmlns:a14="http://schemas.microsoft.com/office/drawing/2010/main" val="0"/>
              </a:ext>
            </a:extLst>
          </a:blip>
          <a:srcRect l="13864" r="13924" b="-1"/>
          <a:stretch/>
        </p:blipFill>
        <p:spPr>
          <a:xfrm>
            <a:off x="5977788" y="799352"/>
            <a:ext cx="5425410" cy="5259296"/>
          </a:xfrm>
          <a:prstGeom prst="rect">
            <a:avLst/>
          </a:prstGeom>
        </p:spPr>
      </p:pic>
    </p:spTree>
    <p:extLst>
      <p:ext uri="{BB962C8B-B14F-4D97-AF65-F5344CB8AC3E}">
        <p14:creationId xmlns:p14="http://schemas.microsoft.com/office/powerpoint/2010/main" val="3914412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545558-1CA4-3EBA-D54E-C10FA916B7DF}"/>
              </a:ext>
            </a:extLst>
          </p:cNvPr>
          <p:cNvSpPr>
            <a:spLocks noGrp="1"/>
          </p:cNvSpPr>
          <p:nvPr>
            <p:ph type="title"/>
          </p:nvPr>
        </p:nvSpPr>
        <p:spPr>
          <a:xfrm>
            <a:off x="841248" y="334644"/>
            <a:ext cx="10509504" cy="1076914"/>
          </a:xfrm>
        </p:spPr>
        <p:txBody>
          <a:bodyPr vert="horz" lIns="91440" tIns="45720" rIns="91440" bIns="45720" rtlCol="0" anchor="ctr">
            <a:normAutofit/>
          </a:bodyPr>
          <a:lstStyle/>
          <a:p>
            <a:r>
              <a:rPr lang="en-US" sz="3400" kern="1200">
                <a:latin typeface="+mj-lt"/>
                <a:ea typeface="+mj-ea"/>
                <a:cs typeface="+mj-cs"/>
              </a:rPr>
              <a:t>Comprehensive Bioinformatics Tools and Data Analysis Workflow </a:t>
            </a:r>
          </a:p>
        </p:txBody>
      </p:sp>
      <p:sp>
        <p:nvSpPr>
          <p:cNvPr id="42" name="Rectangle 41">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2" name="Rectangle 43">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1E6FFD3B-12C1-910A-C7A4-3575027CB1A2}"/>
              </a:ext>
            </a:extLst>
          </p:cNvPr>
          <p:cNvGrpSpPr/>
          <p:nvPr/>
        </p:nvGrpSpPr>
        <p:grpSpPr>
          <a:xfrm>
            <a:off x="2811967" y="1737360"/>
            <a:ext cx="6558921" cy="4535424"/>
            <a:chOff x="2102492" y="125255"/>
            <a:chExt cx="8348662" cy="5844063"/>
          </a:xfrm>
        </p:grpSpPr>
        <p:pic>
          <p:nvPicPr>
            <p:cNvPr id="5" name="Picture 4" descr="A diagram of a diagram&#10;&#10;Description automatically generated">
              <a:extLst>
                <a:ext uri="{FF2B5EF4-FFF2-40B4-BE49-F238E27FC236}">
                  <a16:creationId xmlns:a16="http://schemas.microsoft.com/office/drawing/2014/main" id="{B3183A58-1FD5-4329-FF0F-F58F1D701C5A}"/>
                </a:ext>
              </a:extLst>
            </p:cNvPr>
            <p:cNvPicPr>
              <a:picLocks noChangeAspect="1"/>
            </p:cNvPicPr>
            <p:nvPr/>
          </p:nvPicPr>
          <p:blipFill>
            <a:blip r:embed="rId3"/>
            <a:stretch>
              <a:fillRect/>
            </a:stretch>
          </p:blipFill>
          <p:spPr>
            <a:xfrm>
              <a:off x="2102492" y="125255"/>
              <a:ext cx="8348662" cy="5844063"/>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753A9FA7-76B6-B9D2-4306-4039F75BA25B}"/>
                </a:ext>
              </a:extLst>
            </p:cNvPr>
            <p:cNvPicPr>
              <a:picLocks noChangeAspect="1"/>
            </p:cNvPicPr>
            <p:nvPr/>
          </p:nvPicPr>
          <p:blipFill rotWithShape="1">
            <a:blip r:embed="rId4"/>
            <a:srcRect t="7803" r="64566" b="63985"/>
            <a:stretch/>
          </p:blipFill>
          <p:spPr>
            <a:xfrm>
              <a:off x="2105718" y="680271"/>
              <a:ext cx="2754086" cy="1534886"/>
            </a:xfrm>
            <a:prstGeom prst="rect">
              <a:avLst/>
            </a:prstGeom>
          </p:spPr>
        </p:pic>
        <p:pic>
          <p:nvPicPr>
            <p:cNvPr id="7" name="Picture 6">
              <a:extLst>
                <a:ext uri="{FF2B5EF4-FFF2-40B4-BE49-F238E27FC236}">
                  <a16:creationId xmlns:a16="http://schemas.microsoft.com/office/drawing/2014/main" id="{9311C791-08B7-EE63-B723-282E25A93379}"/>
                </a:ext>
              </a:extLst>
            </p:cNvPr>
            <p:cNvPicPr>
              <a:picLocks noChangeAspect="1"/>
            </p:cNvPicPr>
            <p:nvPr/>
          </p:nvPicPr>
          <p:blipFill rotWithShape="1">
            <a:blip r:embed="rId5"/>
            <a:srcRect t="15636"/>
            <a:stretch/>
          </p:blipFill>
          <p:spPr>
            <a:xfrm>
              <a:off x="8043008" y="4604653"/>
              <a:ext cx="2408146" cy="915759"/>
            </a:xfrm>
            <a:prstGeom prst="rect">
              <a:avLst/>
            </a:prstGeom>
          </p:spPr>
        </p:pic>
        <p:pic>
          <p:nvPicPr>
            <p:cNvPr id="8" name="Picture 7" descr="A graph with numbers and a number of blue circles&#10;&#10;Description automatically generated with medium confidence">
              <a:extLst>
                <a:ext uri="{FF2B5EF4-FFF2-40B4-BE49-F238E27FC236}">
                  <a16:creationId xmlns:a16="http://schemas.microsoft.com/office/drawing/2014/main" id="{5610EB77-F840-0E8E-4764-D6723F2D6E4B}"/>
                </a:ext>
              </a:extLst>
            </p:cNvPr>
            <p:cNvPicPr>
              <a:picLocks noChangeAspect="1"/>
            </p:cNvPicPr>
            <p:nvPr/>
          </p:nvPicPr>
          <p:blipFill rotWithShape="1">
            <a:blip r:embed="rId6"/>
            <a:srcRect l="14234" t="8579" b="8802"/>
            <a:stretch/>
          </p:blipFill>
          <p:spPr>
            <a:xfrm>
              <a:off x="6452456" y="4083498"/>
              <a:ext cx="1491653" cy="1436914"/>
            </a:xfrm>
            <a:prstGeom prst="rect">
              <a:avLst/>
            </a:prstGeom>
          </p:spPr>
        </p:pic>
        <p:pic>
          <p:nvPicPr>
            <p:cNvPr id="9" name="Picture 8" descr="A graph of blue and white lines&#10;&#10;Description automatically generated">
              <a:extLst>
                <a:ext uri="{FF2B5EF4-FFF2-40B4-BE49-F238E27FC236}">
                  <a16:creationId xmlns:a16="http://schemas.microsoft.com/office/drawing/2014/main" id="{4C633ACD-9447-BA8E-DF04-9DE6396242C5}"/>
                </a:ext>
              </a:extLst>
            </p:cNvPr>
            <p:cNvPicPr>
              <a:picLocks noChangeAspect="1"/>
            </p:cNvPicPr>
            <p:nvPr/>
          </p:nvPicPr>
          <p:blipFill rotWithShape="1">
            <a:blip r:embed="rId7"/>
            <a:srcRect l="5228" r="3656" b="5571"/>
            <a:stretch/>
          </p:blipFill>
          <p:spPr>
            <a:xfrm>
              <a:off x="8262533" y="3282043"/>
              <a:ext cx="1491653" cy="1110343"/>
            </a:xfrm>
            <a:prstGeom prst="rect">
              <a:avLst/>
            </a:prstGeom>
          </p:spPr>
        </p:pic>
      </p:grpSp>
    </p:spTree>
    <p:extLst>
      <p:ext uri="{BB962C8B-B14F-4D97-AF65-F5344CB8AC3E}">
        <p14:creationId xmlns:p14="http://schemas.microsoft.com/office/powerpoint/2010/main" val="826525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A03CC-E28B-A663-464E-9FC4168AF96B}"/>
              </a:ext>
            </a:extLst>
          </p:cNvPr>
          <p:cNvSpPr>
            <a:spLocks noGrp="1"/>
          </p:cNvSpPr>
          <p:nvPr>
            <p:ph type="title"/>
          </p:nvPr>
        </p:nvSpPr>
        <p:spPr>
          <a:xfrm>
            <a:off x="838200" y="216630"/>
            <a:ext cx="10515600" cy="1325563"/>
          </a:xfrm>
        </p:spPr>
        <p:txBody>
          <a:bodyPr/>
          <a:lstStyle/>
          <a:p>
            <a:r>
              <a:rPr lang="en-SE" dirty="0"/>
              <a:t>RAAV-60: p007</a:t>
            </a:r>
          </a:p>
        </p:txBody>
      </p:sp>
      <p:sp>
        <p:nvSpPr>
          <p:cNvPr id="3" name="Content Placeholder 2">
            <a:extLst>
              <a:ext uri="{FF2B5EF4-FFF2-40B4-BE49-F238E27FC236}">
                <a16:creationId xmlns:a16="http://schemas.microsoft.com/office/drawing/2014/main" id="{AF27ADBB-ADA0-C011-7C62-520BA0FBAAC6}"/>
              </a:ext>
            </a:extLst>
          </p:cNvPr>
          <p:cNvSpPr>
            <a:spLocks noGrp="1"/>
          </p:cNvSpPr>
          <p:nvPr>
            <p:ph idx="1"/>
          </p:nvPr>
        </p:nvSpPr>
        <p:spPr>
          <a:xfrm>
            <a:off x="838200" y="1413102"/>
            <a:ext cx="10515600" cy="4351338"/>
          </a:xfrm>
        </p:spPr>
        <p:txBody>
          <a:bodyPr>
            <a:normAutofit/>
          </a:bodyPr>
          <a:lstStyle/>
          <a:p>
            <a:r>
              <a:rPr lang="en-GB" sz="1600" dirty="0"/>
              <a:t>Table of fragment, Barcode and Library of p007 (same </a:t>
            </a:r>
            <a:r>
              <a:rPr lang="en-GB" sz="1600" dirty="0" err="1"/>
              <a:t>sequece</a:t>
            </a:r>
            <a:r>
              <a:rPr lang="en-GB" sz="1600" dirty="0"/>
              <a:t> as given template) </a:t>
            </a:r>
          </a:p>
          <a:p>
            <a:r>
              <a:rPr lang="en-GB" sz="1600" dirty="0" err="1"/>
              <a:t>Fragment_ID</a:t>
            </a:r>
            <a:r>
              <a:rPr lang="en-GB" sz="1600" dirty="0"/>
              <a:t>     </a:t>
            </a:r>
            <a:r>
              <a:rPr lang="en-GB" sz="1600" dirty="0" err="1">
                <a:solidFill>
                  <a:schemeClr val="accent1">
                    <a:lumMod val="75000"/>
                  </a:schemeClr>
                </a:solidFill>
              </a:rPr>
              <a:t>Fragment_Seq</a:t>
            </a:r>
            <a:r>
              <a:rPr lang="en-GB" sz="1600" dirty="0">
                <a:solidFill>
                  <a:schemeClr val="accent1">
                    <a:lumMod val="75000"/>
                  </a:schemeClr>
                </a:solidFill>
              </a:rPr>
              <a:t>    </a:t>
            </a:r>
            <a:r>
              <a:rPr lang="en-GB" sz="1600" dirty="0" err="1"/>
              <a:t>Barcode_ID</a:t>
            </a:r>
            <a:r>
              <a:rPr lang="en-GB" sz="1600" dirty="0"/>
              <a:t>      </a:t>
            </a:r>
            <a:r>
              <a:rPr lang="en-GB" sz="1600" dirty="0" err="1">
                <a:solidFill>
                  <a:schemeClr val="accent2">
                    <a:lumMod val="75000"/>
                  </a:schemeClr>
                </a:solidFill>
              </a:rPr>
              <a:t>Barcode_Seq</a:t>
            </a:r>
            <a:r>
              <a:rPr lang="en-GB" sz="1600" dirty="0">
                <a:solidFill>
                  <a:schemeClr val="accent2">
                    <a:lumMod val="75000"/>
                  </a:schemeClr>
                </a:solidFill>
              </a:rPr>
              <a:t>     </a:t>
            </a:r>
            <a:r>
              <a:rPr lang="en-GB" sz="1600" dirty="0" err="1"/>
              <a:t>Library_ID</a:t>
            </a:r>
            <a:r>
              <a:rPr lang="en-GB" sz="1600" dirty="0"/>
              <a:t>      </a:t>
            </a:r>
            <a:r>
              <a:rPr lang="en-GB" sz="1600" dirty="0" err="1">
                <a:solidFill>
                  <a:schemeClr val="accent6">
                    <a:lumMod val="75000"/>
                  </a:schemeClr>
                </a:solidFill>
              </a:rPr>
              <a:t>Library_Seq</a:t>
            </a:r>
            <a:endParaRPr lang="en-GB" sz="1600" dirty="0">
              <a:solidFill>
                <a:schemeClr val="accent6">
                  <a:lumMod val="75000"/>
                </a:schemeClr>
              </a:solidFill>
            </a:endParaRPr>
          </a:p>
          <a:p>
            <a:r>
              <a:rPr lang="en-GB" sz="1600" dirty="0"/>
              <a:t>@VH00947:47:AACWJKFM5:1:1101:60988:1454 2:N:0:AGGCAGAA+AGAGGATA </a:t>
            </a:r>
            <a:r>
              <a:rPr lang="en-GB" sz="1600" dirty="0">
                <a:solidFill>
                  <a:schemeClr val="accent1"/>
                </a:solidFill>
              </a:rPr>
              <a:t>ACCAGCCTGCCCCCCCGGCCC</a:t>
            </a:r>
            <a:r>
              <a:rPr lang="en-GB" sz="1600" dirty="0"/>
              <a:t>   @VH00947:47:AACWJKFM5:1:1101:60988:1454 1:N:0:AGGCAGAA+AGAGGATA </a:t>
            </a:r>
            <a:r>
              <a:rPr lang="en-GB" sz="1600" dirty="0">
                <a:solidFill>
                  <a:schemeClr val="accent2">
                    <a:lumMod val="75000"/>
                  </a:schemeClr>
                </a:solidFill>
              </a:rPr>
              <a:t>CTAGGCTCAATTACTCGAATACTC</a:t>
            </a:r>
            <a:r>
              <a:rPr lang="en-GB" sz="1600" dirty="0"/>
              <a:t>  @VH00947:47:AACWJKFM5:1:1101:60988:1454 1:N:0:AGGCAGAA+AGAGGATA </a:t>
            </a:r>
            <a:r>
              <a:rPr lang="en-GB" sz="1600" dirty="0">
                <a:solidFill>
                  <a:schemeClr val="accent6">
                    <a:lumMod val="75000"/>
                  </a:schemeClr>
                </a:solidFill>
              </a:rPr>
              <a:t>CTA</a:t>
            </a:r>
          </a:p>
          <a:p>
            <a:r>
              <a:rPr lang="en-GB" sz="1600" dirty="0"/>
              <a:t>Total count of sequences: 123875291</a:t>
            </a:r>
          </a:p>
          <a:p>
            <a:endParaRPr lang="en-SE" sz="1600" dirty="0">
              <a:solidFill>
                <a:schemeClr val="accent6">
                  <a:lumMod val="75000"/>
                </a:schemeClr>
              </a:solidFill>
            </a:endParaRPr>
          </a:p>
        </p:txBody>
      </p:sp>
      <p:pic>
        <p:nvPicPr>
          <p:cNvPr id="5" name="Picture 4" descr="A yellow and blue text with black text&#10;&#10;Description automatically generated with medium confidence">
            <a:extLst>
              <a:ext uri="{FF2B5EF4-FFF2-40B4-BE49-F238E27FC236}">
                <a16:creationId xmlns:a16="http://schemas.microsoft.com/office/drawing/2014/main" id="{3AAF06F3-7A5A-4559-E237-798C362104D5}"/>
              </a:ext>
            </a:extLst>
          </p:cNvPr>
          <p:cNvPicPr>
            <a:picLocks noChangeAspect="1"/>
          </p:cNvPicPr>
          <p:nvPr/>
        </p:nvPicPr>
        <p:blipFill>
          <a:blip r:embed="rId3"/>
          <a:stretch>
            <a:fillRect/>
          </a:stretch>
        </p:blipFill>
        <p:spPr>
          <a:xfrm>
            <a:off x="2504591" y="3517521"/>
            <a:ext cx="7772400" cy="1168983"/>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23B3C6C6-30A7-52A7-0E3B-7B71C38EEC96}"/>
              </a:ext>
            </a:extLst>
          </p:cNvPr>
          <p:cNvPicPr>
            <a:picLocks noChangeAspect="1"/>
          </p:cNvPicPr>
          <p:nvPr/>
        </p:nvPicPr>
        <p:blipFill>
          <a:blip r:embed="rId4"/>
          <a:stretch>
            <a:fillRect/>
          </a:stretch>
        </p:blipFill>
        <p:spPr>
          <a:xfrm>
            <a:off x="1074083" y="3653570"/>
            <a:ext cx="1206500" cy="3035300"/>
          </a:xfrm>
          <a:prstGeom prst="rect">
            <a:avLst/>
          </a:prstGeom>
        </p:spPr>
      </p:pic>
    </p:spTree>
    <p:extLst>
      <p:ext uri="{BB962C8B-B14F-4D97-AF65-F5344CB8AC3E}">
        <p14:creationId xmlns:p14="http://schemas.microsoft.com/office/powerpoint/2010/main" val="806301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1">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8E593C-C97A-CF1C-459E-93FA5680B82C}"/>
              </a:ext>
            </a:extLst>
          </p:cNvPr>
          <p:cNvSpPr>
            <a:spLocks noGrp="1"/>
          </p:cNvSpPr>
          <p:nvPr>
            <p:ph type="title"/>
          </p:nvPr>
        </p:nvSpPr>
        <p:spPr>
          <a:xfrm>
            <a:off x="755903" y="3399769"/>
            <a:ext cx="10640754" cy="775845"/>
          </a:xfrm>
        </p:spPr>
        <p:txBody>
          <a:bodyPr vert="horz" lIns="91440" tIns="45720" rIns="91440" bIns="45720" rtlCol="0" anchor="b">
            <a:normAutofit/>
          </a:bodyPr>
          <a:lstStyle/>
          <a:p>
            <a:pPr algn="ctr"/>
            <a:r>
              <a:rPr lang="en-US" sz="3400" kern="1200" dirty="0">
                <a:solidFill>
                  <a:schemeClr val="tx2"/>
                </a:solidFill>
                <a:latin typeface="+mj-lt"/>
                <a:ea typeface="+mj-ea"/>
                <a:cs typeface="+mj-cs"/>
              </a:rPr>
              <a:t>RAAV-60: p007 fragment and barcode table</a:t>
            </a:r>
          </a:p>
        </p:txBody>
      </p:sp>
      <p:sp>
        <p:nvSpPr>
          <p:cNvPr id="7" name="TextBox 6">
            <a:extLst>
              <a:ext uri="{FF2B5EF4-FFF2-40B4-BE49-F238E27FC236}">
                <a16:creationId xmlns:a16="http://schemas.microsoft.com/office/drawing/2014/main" id="{ADD045CB-E6D1-4D5D-6AC6-BDD38AC7BB72}"/>
              </a:ext>
            </a:extLst>
          </p:cNvPr>
          <p:cNvSpPr txBox="1"/>
          <p:nvPr/>
        </p:nvSpPr>
        <p:spPr>
          <a:xfrm>
            <a:off x="1514121" y="4171528"/>
            <a:ext cx="9163757" cy="450447"/>
          </a:xfrm>
          <a:prstGeom prst="rect">
            <a:avLst/>
          </a:prstGeom>
        </p:spPr>
        <p:txBody>
          <a:bodyPr vert="horz" lIns="91440" tIns="45720" rIns="91440" bIns="45720" rtlCol="0" anchor="ctr">
            <a:normAutofit/>
          </a:bodyPr>
          <a:lstStyle/>
          <a:p>
            <a:pPr algn="ctr">
              <a:lnSpc>
                <a:spcPct val="90000"/>
              </a:lnSpc>
              <a:spcBef>
                <a:spcPts val="1000"/>
              </a:spcBef>
            </a:pPr>
            <a:r>
              <a:rPr lang="en-US" sz="2000" kern="1200">
                <a:solidFill>
                  <a:schemeClr val="tx2"/>
                </a:solidFill>
                <a:latin typeface="+mn-lt"/>
                <a:ea typeface="+mn-ea"/>
                <a:cs typeface="+mn-cs"/>
              </a:rPr>
              <a:t>Alignment percentage: 98%</a:t>
            </a:r>
          </a:p>
        </p:txBody>
      </p:sp>
      <p:grpSp>
        <p:nvGrpSpPr>
          <p:cNvPr id="16" name="Group 15">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7" name="Freeform: Shape 16">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 name="Freeform: Shape 19">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black and white screen with white text&#10;&#10;Description automatically generated">
            <a:extLst>
              <a:ext uri="{FF2B5EF4-FFF2-40B4-BE49-F238E27FC236}">
                <a16:creationId xmlns:a16="http://schemas.microsoft.com/office/drawing/2014/main" id="{9C3439EF-DE8B-48B8-4E1F-CB5E6C58A0BF}"/>
              </a:ext>
            </a:extLst>
          </p:cNvPr>
          <p:cNvPicPr>
            <a:picLocks noChangeAspect="1"/>
          </p:cNvPicPr>
          <p:nvPr/>
        </p:nvPicPr>
        <p:blipFill>
          <a:blip r:embed="rId3"/>
          <a:stretch>
            <a:fillRect/>
          </a:stretch>
        </p:blipFill>
        <p:spPr>
          <a:xfrm>
            <a:off x="302342" y="974927"/>
            <a:ext cx="11525864" cy="1527175"/>
          </a:xfrm>
          <a:prstGeom prst="rect">
            <a:avLst/>
          </a:prstGeom>
        </p:spPr>
      </p:pic>
      <p:grpSp>
        <p:nvGrpSpPr>
          <p:cNvPr id="22" name="Group 21">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3" name="Freeform: Shape 22">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76769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93A6-9749-DBFC-BB5A-29B351D72D2B}"/>
              </a:ext>
            </a:extLst>
          </p:cNvPr>
          <p:cNvSpPr>
            <a:spLocks noGrp="1"/>
          </p:cNvSpPr>
          <p:nvPr>
            <p:ph type="title"/>
          </p:nvPr>
        </p:nvSpPr>
        <p:spPr>
          <a:xfrm>
            <a:off x="0" y="65864"/>
            <a:ext cx="1555690" cy="1325563"/>
          </a:xfrm>
        </p:spPr>
        <p:txBody>
          <a:bodyPr>
            <a:noAutofit/>
          </a:bodyPr>
          <a:lstStyle/>
          <a:p>
            <a:r>
              <a:rPr lang="en-SE" sz="2800" b="1" dirty="0"/>
              <a:t>p006</a:t>
            </a:r>
            <a:br>
              <a:rPr lang="en-SE" sz="2800" b="1" dirty="0"/>
            </a:br>
            <a:r>
              <a:rPr lang="en-SE" sz="2800" b="1" dirty="0"/>
              <a:t>Circular barplot</a:t>
            </a:r>
          </a:p>
        </p:txBody>
      </p:sp>
      <p:sp>
        <p:nvSpPr>
          <p:cNvPr id="9" name="TextBox 8">
            <a:extLst>
              <a:ext uri="{FF2B5EF4-FFF2-40B4-BE49-F238E27FC236}">
                <a16:creationId xmlns:a16="http://schemas.microsoft.com/office/drawing/2014/main" id="{2033B4ED-9E22-87A2-7E2B-24802C240E14}"/>
              </a:ext>
            </a:extLst>
          </p:cNvPr>
          <p:cNvSpPr txBox="1"/>
          <p:nvPr/>
        </p:nvSpPr>
        <p:spPr>
          <a:xfrm>
            <a:off x="8557532" y="5074019"/>
            <a:ext cx="3144611" cy="369332"/>
          </a:xfrm>
          <a:prstGeom prst="rect">
            <a:avLst/>
          </a:prstGeom>
          <a:noFill/>
        </p:spPr>
        <p:txBody>
          <a:bodyPr wrap="square">
            <a:spAutoFit/>
          </a:bodyPr>
          <a:lstStyle/>
          <a:p>
            <a:r>
              <a:rPr lang="en-SE" dirty="0"/>
              <a:t>Intercept mRNA_72, AAV = 42</a:t>
            </a:r>
          </a:p>
        </p:txBody>
      </p:sp>
      <p:sp>
        <p:nvSpPr>
          <p:cNvPr id="11" name="TextBox 10">
            <a:extLst>
              <a:ext uri="{FF2B5EF4-FFF2-40B4-BE49-F238E27FC236}">
                <a16:creationId xmlns:a16="http://schemas.microsoft.com/office/drawing/2014/main" id="{82423613-C60C-520C-DC75-041CEB392EC2}"/>
              </a:ext>
            </a:extLst>
          </p:cNvPr>
          <p:cNvSpPr txBox="1"/>
          <p:nvPr/>
        </p:nvSpPr>
        <p:spPr>
          <a:xfrm>
            <a:off x="8557532" y="4734683"/>
            <a:ext cx="3144610" cy="646331"/>
          </a:xfrm>
          <a:prstGeom prst="rect">
            <a:avLst/>
          </a:prstGeom>
          <a:noFill/>
        </p:spPr>
        <p:txBody>
          <a:bodyPr wrap="square">
            <a:spAutoFit/>
          </a:bodyPr>
          <a:lstStyle/>
          <a:p>
            <a:r>
              <a:rPr lang="en-SE" dirty="0"/>
              <a:t>Intercept mRNA_53, AAV = 395</a:t>
            </a:r>
          </a:p>
          <a:p>
            <a:endParaRPr lang="en-SE" dirty="0"/>
          </a:p>
        </p:txBody>
      </p:sp>
      <p:sp>
        <p:nvSpPr>
          <p:cNvPr id="14" name="TextBox 13">
            <a:extLst>
              <a:ext uri="{FF2B5EF4-FFF2-40B4-BE49-F238E27FC236}">
                <a16:creationId xmlns:a16="http://schemas.microsoft.com/office/drawing/2014/main" id="{6EC5B9D0-D607-6A1F-23A5-95536FE7B23C}"/>
              </a:ext>
            </a:extLst>
          </p:cNvPr>
          <p:cNvSpPr txBox="1"/>
          <p:nvPr/>
        </p:nvSpPr>
        <p:spPr>
          <a:xfrm>
            <a:off x="8557531" y="3966023"/>
            <a:ext cx="2975882" cy="369332"/>
          </a:xfrm>
          <a:prstGeom prst="rect">
            <a:avLst/>
          </a:prstGeom>
          <a:noFill/>
        </p:spPr>
        <p:txBody>
          <a:bodyPr wrap="square">
            <a:spAutoFit/>
          </a:bodyPr>
          <a:lstStyle/>
          <a:p>
            <a:r>
              <a:rPr lang="en-SE" dirty="0"/>
              <a:t>Total library = 340,909 </a:t>
            </a:r>
          </a:p>
        </p:txBody>
      </p:sp>
      <p:sp>
        <p:nvSpPr>
          <p:cNvPr id="18" name="TextBox 17">
            <a:extLst>
              <a:ext uri="{FF2B5EF4-FFF2-40B4-BE49-F238E27FC236}">
                <a16:creationId xmlns:a16="http://schemas.microsoft.com/office/drawing/2014/main" id="{D0D596FD-7BDB-2C47-C1C8-13298DA62660}"/>
              </a:ext>
            </a:extLst>
          </p:cNvPr>
          <p:cNvSpPr txBox="1"/>
          <p:nvPr/>
        </p:nvSpPr>
        <p:spPr>
          <a:xfrm>
            <a:off x="8557531" y="4351395"/>
            <a:ext cx="3144611" cy="369332"/>
          </a:xfrm>
          <a:prstGeom prst="rect">
            <a:avLst/>
          </a:prstGeom>
          <a:noFill/>
        </p:spPr>
        <p:txBody>
          <a:bodyPr wrap="square">
            <a:spAutoFit/>
          </a:bodyPr>
          <a:lstStyle/>
          <a:p>
            <a:r>
              <a:rPr lang="en-SE" dirty="0"/>
              <a:t>Intercept AAV, library = 18,517 </a:t>
            </a:r>
          </a:p>
        </p:txBody>
      </p:sp>
      <p:pic>
        <p:nvPicPr>
          <p:cNvPr id="5" name="Content Placeholder 4">
            <a:extLst>
              <a:ext uri="{FF2B5EF4-FFF2-40B4-BE49-F238E27FC236}">
                <a16:creationId xmlns:a16="http://schemas.microsoft.com/office/drawing/2014/main" id="{D692D4D0-9A8D-C046-B8FF-A2C0C4DACF9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14850" y="416792"/>
            <a:ext cx="6024415" cy="6024415"/>
          </a:xfrm>
          <a:prstGeom prst="rect">
            <a:avLst/>
          </a:prstGeom>
        </p:spPr>
      </p:pic>
      <p:sp>
        <p:nvSpPr>
          <p:cNvPr id="3" name="TextBox 2">
            <a:extLst>
              <a:ext uri="{FF2B5EF4-FFF2-40B4-BE49-F238E27FC236}">
                <a16:creationId xmlns:a16="http://schemas.microsoft.com/office/drawing/2014/main" id="{12F2821E-3F7A-045C-2F2F-3540AAAE26A4}"/>
              </a:ext>
            </a:extLst>
          </p:cNvPr>
          <p:cNvSpPr txBox="1"/>
          <p:nvPr/>
        </p:nvSpPr>
        <p:spPr>
          <a:xfrm>
            <a:off x="8557531" y="3627729"/>
            <a:ext cx="2975882" cy="369332"/>
          </a:xfrm>
          <a:prstGeom prst="rect">
            <a:avLst/>
          </a:prstGeom>
          <a:noFill/>
        </p:spPr>
        <p:txBody>
          <a:bodyPr wrap="square">
            <a:spAutoFit/>
          </a:bodyPr>
          <a:lstStyle/>
          <a:p>
            <a:r>
              <a:rPr lang="en-SE" dirty="0"/>
              <a:t>Unique peptides</a:t>
            </a:r>
          </a:p>
        </p:txBody>
      </p:sp>
      <p:sp>
        <p:nvSpPr>
          <p:cNvPr id="4" name="TextBox 3">
            <a:extLst>
              <a:ext uri="{FF2B5EF4-FFF2-40B4-BE49-F238E27FC236}">
                <a16:creationId xmlns:a16="http://schemas.microsoft.com/office/drawing/2014/main" id="{506183DA-0C72-7313-2CBC-363EBFE8C8C1}"/>
              </a:ext>
            </a:extLst>
          </p:cNvPr>
          <p:cNvSpPr txBox="1"/>
          <p:nvPr/>
        </p:nvSpPr>
        <p:spPr>
          <a:xfrm>
            <a:off x="4605455" y="3627729"/>
            <a:ext cx="457176" cy="369332"/>
          </a:xfrm>
          <a:prstGeom prst="rect">
            <a:avLst/>
          </a:prstGeom>
          <a:noFill/>
        </p:spPr>
        <p:txBody>
          <a:bodyPr wrap="none" rtlCol="0">
            <a:spAutoFit/>
          </a:bodyPr>
          <a:lstStyle/>
          <a:p>
            <a:r>
              <a:rPr lang="en-SE" dirty="0"/>
              <a:t>Lib</a:t>
            </a:r>
          </a:p>
        </p:txBody>
      </p:sp>
      <p:sp>
        <p:nvSpPr>
          <p:cNvPr id="6" name="TextBox 5">
            <a:extLst>
              <a:ext uri="{FF2B5EF4-FFF2-40B4-BE49-F238E27FC236}">
                <a16:creationId xmlns:a16="http://schemas.microsoft.com/office/drawing/2014/main" id="{25228023-B82A-27C6-1C4A-338F73670EF2}"/>
              </a:ext>
            </a:extLst>
          </p:cNvPr>
          <p:cNvSpPr txBox="1"/>
          <p:nvPr/>
        </p:nvSpPr>
        <p:spPr>
          <a:xfrm>
            <a:off x="4725636" y="2486587"/>
            <a:ext cx="444096" cy="276999"/>
          </a:xfrm>
          <a:prstGeom prst="rect">
            <a:avLst/>
          </a:prstGeom>
          <a:noFill/>
        </p:spPr>
        <p:txBody>
          <a:bodyPr wrap="none" rtlCol="0">
            <a:spAutoFit/>
          </a:bodyPr>
          <a:lstStyle/>
          <a:p>
            <a:r>
              <a:rPr lang="en-SE" sz="1200" dirty="0"/>
              <a:t>AAV</a:t>
            </a:r>
          </a:p>
        </p:txBody>
      </p:sp>
    </p:spTree>
    <p:extLst>
      <p:ext uri="{BB962C8B-B14F-4D97-AF65-F5344CB8AC3E}">
        <p14:creationId xmlns:p14="http://schemas.microsoft.com/office/powerpoint/2010/main" val="1922105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13267</TotalTime>
  <Words>4169</Words>
  <Application>Microsoft Macintosh PowerPoint</Application>
  <PresentationFormat>Widescreen</PresentationFormat>
  <Paragraphs>392</Paragraphs>
  <Slides>37</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Harding</vt:lpstr>
      <vt:lpstr>Arial</vt:lpstr>
      <vt:lpstr>Calibri</vt:lpstr>
      <vt:lpstr>Calibri Light</vt:lpstr>
      <vt:lpstr>Helvetica</vt:lpstr>
      <vt:lpstr>Menlo</vt:lpstr>
      <vt:lpstr>Open Sans</vt:lpstr>
      <vt:lpstr>Times</vt:lpstr>
      <vt:lpstr>Times New Roman</vt:lpstr>
      <vt:lpstr>Office Theme</vt:lpstr>
      <vt:lpstr>BINP39</vt:lpstr>
      <vt:lpstr>Introduction to AAV in Gene Therapy</vt:lpstr>
      <vt:lpstr>AAV Serotypes and Tissue Targeting</vt:lpstr>
      <vt:lpstr>Capsid Engineering and BRAVE</vt:lpstr>
      <vt:lpstr>Bioinformatics Workflow for Plasmid Libraries</vt:lpstr>
      <vt:lpstr>Comprehensive Bioinformatics Tools and Data Analysis Workflow </vt:lpstr>
      <vt:lpstr>RAAV-60: p007</vt:lpstr>
      <vt:lpstr>RAAV-60: p007 fragment and barcode table</vt:lpstr>
      <vt:lpstr>p006 Circular barplot</vt:lpstr>
      <vt:lpstr>p007 Circular barplot</vt:lpstr>
      <vt:lpstr>Pairwise plot</vt:lpstr>
      <vt:lpstr>Top 25 peptide p007, by sum of BC count</vt:lpstr>
      <vt:lpstr>Data Processing and Normalization Challenges</vt:lpstr>
      <vt:lpstr>Conclusion &amp; Future Direction</vt:lpstr>
      <vt:lpstr>Acknowledgments</vt:lpstr>
      <vt:lpstr>Engineering the AAV cassette </vt:lpstr>
      <vt:lpstr>Barcode Clustering in Gene Therapy Research</vt:lpstr>
      <vt:lpstr>RAAV-60: p007</vt:lpstr>
      <vt:lpstr>Multiqc after trim A. RAAV-60, B. RAAV-30, C. RAAV-53, D. RAAV-72</vt:lpstr>
      <vt:lpstr>RAAV-30 AAV virus library</vt:lpstr>
      <vt:lpstr>RAAV-53 tissues</vt:lpstr>
      <vt:lpstr>RAAV-72 tissues</vt:lpstr>
      <vt:lpstr>RAAV-60: p005 fragment</vt:lpstr>
      <vt:lpstr>RAAV-60: p005 sorted fragment aligned to fragment final</vt:lpstr>
      <vt:lpstr>RAAV-60: p005</vt:lpstr>
      <vt:lpstr>RAAV-60: p006 fragment</vt:lpstr>
      <vt:lpstr>RAAV-60: p006 sorted fragment aligned to fragment final (randomized designed)</vt:lpstr>
      <vt:lpstr>RAAV-60: p006</vt:lpstr>
      <vt:lpstr>RAAV-30 (p005_AAV_01) After quality trim</vt:lpstr>
      <vt:lpstr>RAAV-30: p005</vt:lpstr>
      <vt:lpstr>RAAV-30: p005</vt:lpstr>
      <vt:lpstr>RAAV-30: p006 (p007 template)</vt:lpstr>
      <vt:lpstr>RAAV-30: p006 (p007 template)</vt:lpstr>
      <vt:lpstr>RAAV-30: p007 (p006 template)</vt:lpstr>
      <vt:lpstr>RAAV-30: p007 (p006 template)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Hooi Min Tan Grahn</dc:creator>
  <cp:lastModifiedBy>Microsoft Office User</cp:lastModifiedBy>
  <cp:revision>237</cp:revision>
  <dcterms:created xsi:type="dcterms:W3CDTF">2024-08-20T07:08:30Z</dcterms:created>
  <dcterms:modified xsi:type="dcterms:W3CDTF">2024-11-21T08:24:10Z</dcterms:modified>
</cp:coreProperties>
</file>